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5_FCCABD40.xml" ContentType="application/vnd.ms-powerpoint.comments+xml"/>
  <Override PartName="/ppt/comments/modernComment_107_75B5BD40.xml" ContentType="application/vnd.ms-powerpoint.comments+xml"/>
  <Override PartName="/ppt/comments/modernComment_104_547B35B2.xml" ContentType="application/vnd.ms-powerpoint.comments+xml"/>
  <Override PartName="/ppt/comments/modernComment_101_88FCE204.xml" ContentType="application/vnd.ms-powerpoint.comments+xml"/>
  <Override PartName="/ppt/comments/modernComment_102_2DFA4B0D.xml" ContentType="application/vnd.ms-powerpoint.comments+xml"/>
  <Override PartName="/ppt/comments/modernComment_10A_833EBD40.xml" ContentType="application/vnd.ms-powerpoint.comments+xml"/>
  <Override PartName="/ppt/comments/modernComment_10C_39337386.xml" ContentType="application/vnd.ms-powerpoint.comments+xml"/>
  <Override PartName="/ppt/comments/modernComment_109_E5771C49.xml" ContentType="application/vnd.ms-powerpoint.comments+xml"/>
  <Override PartName="/ppt/comments/modernComment_10F_47FDCCE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1"/>
  </p:sldMasterIdLst>
  <p:sldIdLst>
    <p:sldId id="256" r:id="rId2"/>
    <p:sldId id="261" r:id="rId3"/>
    <p:sldId id="263" r:id="rId4"/>
    <p:sldId id="260" r:id="rId5"/>
    <p:sldId id="257" r:id="rId6"/>
    <p:sldId id="258" r:id="rId7"/>
    <p:sldId id="266" r:id="rId8"/>
    <p:sldId id="268" r:id="rId9"/>
    <p:sldId id="267" r:id="rId10"/>
    <p:sldId id="270" r:id="rId11"/>
    <p:sldId id="269" r:id="rId12"/>
    <p:sldId id="265" r:id="rId13"/>
    <p:sldId id="264" r:id="rId14"/>
    <p:sldId id="271" r:id="rId15"/>
    <p:sldId id="262" r:id="rId16"/>
  </p:sldIdLst>
  <p:sldSz cx="9906000" cy="6858000" type="A4"/>
  <p:notesSz cx="6858000" cy="9144000"/>
  <p:embeddedFontLst>
    <p:embeddedFont>
      <p:font typeface="Microsoft GothicNeo" panose="020B0500000101010101" pitchFamily="34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270F8A-44C8-68A1-D6CC-B008385CB79F}" name="준호 채" initials="준채" userId="df0736cd9569680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17ED3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661B0E-5630-4362-94CC-2501CB3E8E86}" v="111" dt="2024-08-05T05:21:53.5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88" autoAdjust="0"/>
    <p:restoredTop sz="94660"/>
  </p:normalViewPr>
  <p:slideViewPr>
    <p:cSldViewPr snapToGrid="0">
      <p:cViewPr>
        <p:scale>
          <a:sx n="100" d="100"/>
          <a:sy n="100" d="100"/>
        </p:scale>
        <p:origin x="2142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1_88FCE2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C99E02-6F46-4BCB-B2CB-FDB40A531930}" authorId="{FF270F8A-44C8-68A1-D6CC-B008385CB79F}" created="2024-08-04T05:40:35.366">
    <pc:sldMkLst xmlns:pc="http://schemas.microsoft.com/office/powerpoint/2013/main/command">
      <pc:docMk/>
      <pc:sldMk cId="2298274308" sldId="257"/>
    </pc:sldMkLst>
    <p188:txBody>
      <a:bodyPr/>
      <a:lstStyle/>
      <a:p>
        <a:r>
          <a:rPr lang="ko-KR" altLang="en-US"/>
          <a:t>사용자 요구사항을 기반으로 유스케이스 다이어그램을 사진과 같이 작성하여 전체적인 개발 흐름을 정했습니다.</a:t>
        </a:r>
      </a:p>
    </p188:txBody>
  </p188:cm>
</p188:cmLst>
</file>

<file path=ppt/comments/modernComment_102_2DFA4B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93857F-CCDD-46CC-AFA2-BBCF7C4D9303}" authorId="{FF270F8A-44C8-68A1-D6CC-B008385CB79F}" created="2024-08-04T05:39:20.812">
    <pc:sldMkLst xmlns:pc="http://schemas.microsoft.com/office/powerpoint/2013/main/command">
      <pc:docMk/>
      <pc:sldMk cId="771377933" sldId="258"/>
    </pc:sldMkLst>
    <p188:txBody>
      <a:bodyPr/>
      <a:lstStyle/>
      <a:p>
        <a:r>
          <a:rPr lang="ko-KR" altLang="en-US"/>
          <a:t>개발 초기에는 위와 같이 테이블 사용 예상하여 테이블 명세서를 작성하였습니다.  </a:t>
        </a:r>
      </a:p>
    </p188:txBody>
  </p188:cm>
</p188:cmLst>
</file>

<file path=ppt/comments/modernComment_104_547B35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D95F0A-9B3B-4F37-97AD-6C093F0135EA}" authorId="{FF270F8A-44C8-68A1-D6CC-B008385CB79F}" created="2024-08-04T05:40:04.629">
    <pc:sldMkLst xmlns:pc="http://schemas.microsoft.com/office/powerpoint/2013/main/command">
      <pc:docMk/>
      <pc:sldMk cId="1417360818" sldId="260"/>
    </pc:sldMkLst>
    <p188:txBody>
      <a:bodyPr/>
      <a:lstStyle/>
      <a:p>
        <a:r>
          <a:rPr lang="ko-KR" altLang="en-US"/>
          <a:t>저희는 가상의 사용자를 두고, 사용자 입장에서 요구하는 기능을 토대로 개발 기획을 진행했습니다.
</a:t>
        </a:r>
      </a:p>
    </p188:txBody>
  </p188:cm>
</p188:cmLst>
</file>

<file path=ppt/comments/modernComment_105_FCCABD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5FCFA6-8D09-4121-B77B-9A6988F2420E}" authorId="{FF270F8A-44C8-68A1-D6CC-B008385CB79F}" created="2024-08-04T05:41:51.753">
    <pc:sldMkLst xmlns:pc="http://schemas.microsoft.com/office/powerpoint/2013/main/command">
      <pc:docMk/>
      <pc:sldMk cId="4241145152" sldId="261"/>
    </pc:sldMkLst>
    <p188:txBody>
      <a:bodyPr/>
      <a:lstStyle/>
      <a:p>
        <a:r>
          <a:rPr lang="ko-KR" altLang="en-US"/>
          <a:t>본 프로젝트는 사용자들이 손쉽게 식당을 검색하고, 음식을 주문할 수 있는 배달 서비스 시스템을 구현하는 것을 목표로 했으며 사용자 입장에서의 요구사항 명세서 작성법을 기준으로 개발을 진항하였고, 테스트 및 버그 수정까지 진행하면서, 개발 프로세스의 모든 부분을 경험할 수 있는데 초점을 맞췄습니다.</a:t>
        </a:r>
      </a:p>
    </p188:txBody>
  </p188:cm>
</p188:cmLst>
</file>

<file path=ppt/comments/modernComment_107_75B5BD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46F9E4-269E-4C72-94CD-8D7A0F8449D2}" authorId="{FF270F8A-44C8-68A1-D6CC-B008385CB79F}" created="2024-08-04T05:42:26.744">
    <pc:sldMkLst xmlns:pc="http://schemas.microsoft.com/office/powerpoint/2013/main/command">
      <pc:docMk/>
      <pc:sldMk cId="1974844736" sldId="263"/>
    </pc:sldMkLst>
    <p188:txBody>
      <a:bodyPr/>
      <a:lstStyle/>
      <a:p>
        <a:r>
          <a:rPr lang="ko-KR" altLang="en-US"/>
          <a:t>권한 별 메뉴를 기준으로 로그인, 사용자 서비스, 관리자 서비스로 나누어 작업을 진행하였습니다. 
</a:t>
        </a:r>
      </a:p>
    </p188:txBody>
  </p188:cm>
</p188:cmLst>
</file>

<file path=ppt/comments/modernComment_109_E5771C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68AF9FA-CBE6-4329-B564-E165A2FB2C42}" authorId="{FF270F8A-44C8-68A1-D6CC-B008385CB79F}" created="2024-08-04T05:46:03.646">
    <pc:sldMkLst xmlns:pc="http://schemas.microsoft.com/office/powerpoint/2013/main/command">
      <pc:docMk/>
      <pc:sldMk cId="3849788489" sldId="265"/>
    </pc:sldMkLst>
    <p188:txBody>
      <a:bodyPr/>
      <a:lstStyle/>
      <a:p>
        <a:r>
          <a:rPr lang="ko-KR" altLang="en-US"/>
          <a:t>저희는 각자의 서비스를 담당자가 직접 테스트 하고 오류를 검출하여, 조치하는 테스트부터, 모든 서비스의 흐름을 차례대로 교차 테스트하여 통합 테스트를 진행하였고, 위 과정을 사진과 같이 테스트 결과서를 작성하였으며, 프로그램 버그 수정에 큰 도움이 되었습니다. </a:t>
        </a:r>
      </a:p>
    </p188:txBody>
  </p188:cm>
</p188:cmLst>
</file>

<file path=ppt/comments/modernComment_10A_833EBD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F7807D-4EDC-40C9-A52D-BDFDF090A918}" authorId="{FF270F8A-44C8-68A1-D6CC-B008385CB79F}" created="2024-08-04T05:38:50.894">
    <pc:sldMkLst xmlns:pc="http://schemas.microsoft.com/office/powerpoint/2013/main/command">
      <pc:docMk/>
      <pc:sldMk cId="2201926976" sldId="266"/>
    </pc:sldMkLst>
    <p188:txBody>
      <a:bodyPr/>
      <a:lstStyle/>
      <a:p>
        <a:r>
          <a:rPr lang="ko-KR" altLang="en-US"/>
          <a:t>최종적으로 개발이 완료되고 나서는, 위와 같이 데이터베이스 ERD 다이어그램 디자인이 완성되었습니다. </a:t>
        </a:r>
      </a:p>
    </p188:txBody>
  </p188:cm>
</p188:cmLst>
</file>

<file path=ppt/comments/modernComment_10C_393373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19B34D-DB9A-40F6-ABA8-B7A25C65C99F}" authorId="{FF270F8A-44C8-68A1-D6CC-B008385CB79F}" created="2024-08-04T05:38:20.449">
    <pc:sldMkLst xmlns:pc="http://schemas.microsoft.com/office/powerpoint/2013/main/command">
      <pc:docMk/>
      <pc:sldMk cId="959673222" sldId="268"/>
    </pc:sldMkLst>
    <p188:txBody>
      <a:bodyPr/>
      <a:lstStyle/>
      <a:p>
        <a:r>
          <a:rPr lang="ko-KR" altLang="en-US"/>
          <a:t>게터, 세터를 받는 DTO, 메뉴를 호출하는 Main, 기능을 담당하는 DAO로 클래스를 나누어 개발되었기 때문에 위와같이 클래스 다이어그램을 작성했습니다. </a:t>
        </a:r>
      </a:p>
    </p188:txBody>
  </p188:cm>
</p188:cmLst>
</file>

<file path=ppt/comments/modernComment_10F_47FDCCE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77BDC7-D055-4568-AED5-A333EB770924}" authorId="{FF270F8A-44C8-68A1-D6CC-B008385CB79F}" created="2024-08-04T05:47:39.8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07815392" sldId="271"/>
      <ac:spMk id="16" creationId="{A9D99EB9-2A16-53CE-123A-28EC61127457}"/>
    </ac:deMkLst>
    <p188:txBody>
      <a:bodyPr/>
      <a:lstStyle/>
      <a:p>
        <a:r>
          <a:rPr lang="ko-KR" altLang="en-US"/>
          <a:t>개발 기간은 주말을 제외하고 3일간 진행되었으며, 자바 및 오라클 데이터베이스를 사용하였습니다.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1125" y="0"/>
            <a:ext cx="5584875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688" y="1181098"/>
            <a:ext cx="7301596" cy="2832404"/>
          </a:xfrm>
        </p:spPr>
        <p:txBody>
          <a:bodyPr anchor="t"/>
          <a:lstStyle>
            <a:lvl1pPr algn="l">
              <a:lnSpc>
                <a:spcPct val="100000"/>
              </a:lnSpc>
              <a:defRPr sz="3900" cap="none" spc="244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8688" y="5463523"/>
            <a:ext cx="7301596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63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965541" y="5151666"/>
            <a:ext cx="79808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18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41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65157" y="870626"/>
            <a:ext cx="2012155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8688" y="870626"/>
            <a:ext cx="5951504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7" y="1709739"/>
            <a:ext cx="6923274" cy="2852737"/>
          </a:xfrm>
        </p:spPr>
        <p:txBody>
          <a:bodyPr anchor="b">
            <a:normAutofit/>
          </a:bodyPr>
          <a:lstStyle>
            <a:lvl1pPr>
              <a:defRPr sz="39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687" y="4589466"/>
            <a:ext cx="6923274" cy="813266"/>
          </a:xfrm>
        </p:spPr>
        <p:txBody>
          <a:bodyPr>
            <a:normAutofit/>
          </a:bodyPr>
          <a:lstStyle>
            <a:lvl1pPr marL="0" indent="0">
              <a:buNone/>
              <a:defRPr sz="1463">
                <a:solidFill>
                  <a:schemeClr val="tx1"/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3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8688" y="2339502"/>
            <a:ext cx="3899170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78141" y="2339502"/>
            <a:ext cx="3899171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1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1133273"/>
            <a:ext cx="8048624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687" y="2067128"/>
            <a:ext cx="3899171" cy="710119"/>
          </a:xfrm>
        </p:spPr>
        <p:txBody>
          <a:bodyPr anchor="b">
            <a:normAutofit/>
          </a:bodyPr>
          <a:lstStyle>
            <a:lvl1pPr marL="0" indent="0">
              <a:buNone/>
              <a:defRPr sz="1625" b="0" cap="all" spc="244" baseline="0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688" y="2864795"/>
            <a:ext cx="3899170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8140" y="2067128"/>
            <a:ext cx="3899172" cy="710119"/>
          </a:xfrm>
        </p:spPr>
        <p:txBody>
          <a:bodyPr anchor="b">
            <a:normAutofit/>
          </a:bodyPr>
          <a:lstStyle>
            <a:lvl1pPr marL="0" indent="0">
              <a:buNone/>
              <a:defRPr sz="1625" b="0" cap="all" spc="244" baseline="0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8140" y="2864795"/>
            <a:ext cx="3899173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4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682" y="1322616"/>
            <a:ext cx="6642326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10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6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1600200"/>
            <a:ext cx="3194943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1950" cap="all" spc="244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304" y="987426"/>
            <a:ext cx="4405008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688" y="3662465"/>
            <a:ext cx="3194943" cy="2206523"/>
          </a:xfrm>
        </p:spPr>
        <p:txBody>
          <a:bodyPr/>
          <a:lstStyle>
            <a:lvl1pPr marL="0" indent="0">
              <a:buNone/>
              <a:defRPr sz="1300" i="1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5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79811" y="987426"/>
            <a:ext cx="4497501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687" y="3657601"/>
            <a:ext cx="3194942" cy="2211388"/>
          </a:xfrm>
        </p:spPr>
        <p:txBody>
          <a:bodyPr/>
          <a:lstStyle>
            <a:lvl1pPr marL="0" indent="0">
              <a:buNone/>
              <a:defRPr sz="1300" i="1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7" y="1600201"/>
            <a:ext cx="3194942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1950" cap="all" spc="244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71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7921280" y="4070879"/>
            <a:ext cx="1984721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1"/>
            <a:ext cx="1984721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002493" y="6172200"/>
            <a:ext cx="79305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872935"/>
            <a:ext cx="8048624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688" y="2332026"/>
            <a:ext cx="8048624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02878" y="6356351"/>
            <a:ext cx="251338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853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8/4/2024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8688" y="6356351"/>
            <a:ext cx="32168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53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8839" y="6356351"/>
            <a:ext cx="5084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853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7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9_E5771C4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F_47FDCCE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5_FCCABD4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7_75B5BD4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4_547B35B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1_88FCE20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2_2DFA4B0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A_833EBD4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C_393373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2938"/>
            <a:ext cx="9906000" cy="557212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89954" y="2583838"/>
            <a:ext cx="5926092" cy="836392"/>
          </a:xfrm>
        </p:spPr>
        <p:txBody>
          <a:bodyPr lIns="89154" tIns="89154" rIns="89154" bIns="74295" anchor="t">
            <a:noAutofit/>
          </a:bodyPr>
          <a:lstStyle/>
          <a:p>
            <a:pPr algn="ctr"/>
            <a:r>
              <a:rPr lang="ko-KR" altLang="en-US" sz="6256" dirty="0">
                <a:ea typeface="Microsoft GothicNeo"/>
                <a:cs typeface="Microsoft GothicNeo"/>
              </a:rPr>
              <a:t>    </a:t>
            </a:r>
            <a:r>
              <a:rPr lang="ko-KR" altLang="en-US" sz="6256" dirty="0" err="1">
                <a:ea typeface="Microsoft GothicNeo"/>
                <a:cs typeface="Microsoft GothicNeo"/>
              </a:rPr>
              <a:t>비트바이트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57487" y="3573701"/>
            <a:ext cx="4793227" cy="1032803"/>
          </a:xfrm>
        </p:spPr>
        <p:txBody>
          <a:bodyPr lIns="89154" tIns="89154" rIns="89154" bIns="74295" anchor="t">
            <a:normAutofit/>
          </a:bodyPr>
          <a:lstStyle/>
          <a:p>
            <a:pPr algn="ctr"/>
            <a:r>
              <a:rPr lang="ko-KR" altLang="en-US" sz="2600" dirty="0">
                <a:ea typeface="Microsoft GothicNeo"/>
                <a:cs typeface="Microsoft GothicNeo"/>
              </a:rPr>
              <a:t>내 손안의 음식 주문배달 서비스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42938"/>
            <a:ext cx="1984721" cy="2264537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57326" y="4150409"/>
            <a:ext cx="15913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1280" y="3950527"/>
            <a:ext cx="1984721" cy="2264537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/>
          </a:p>
        </p:txBody>
      </p:sp>
      <p:pic>
        <p:nvPicPr>
          <p:cNvPr id="7" name="그림 6" descr="Hamburger - Free food and restaurant icons">
            <a:extLst>
              <a:ext uri="{FF2B5EF4-FFF2-40B4-BE49-F238E27FC236}">
                <a16:creationId xmlns:a16="http://schemas.microsoft.com/office/drawing/2014/main" id="{A58CACAF-775F-BF34-8C33-A7D29A4C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758" y="2486555"/>
            <a:ext cx="1119584" cy="107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B70D4EA-CB7D-2C99-2F84-8D9C976CA2DE}"/>
              </a:ext>
            </a:extLst>
          </p:cNvPr>
          <p:cNvSpPr txBox="1">
            <a:spLocks/>
          </p:cNvSpPr>
          <p:nvPr/>
        </p:nvSpPr>
        <p:spPr>
          <a:xfrm>
            <a:off x="76270" y="401077"/>
            <a:ext cx="8048624" cy="1105730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38" dirty="0">
                <a:ea typeface="Microsoft GothicNeo"/>
                <a:cs typeface="Microsoft GothicNeo"/>
              </a:rPr>
              <a:t>| </a:t>
            </a:r>
            <a:r>
              <a:rPr lang="ko-KR" altLang="en-US" sz="2438" dirty="0">
                <a:ea typeface="Microsoft GothicNeo"/>
                <a:cs typeface="Microsoft GothicNeo"/>
              </a:rPr>
              <a:t>기능 구현 </a:t>
            </a:r>
            <a:r>
              <a:rPr lang="en-US" altLang="ko-KR" sz="2438" dirty="0">
                <a:ea typeface="Microsoft GothicNeo"/>
                <a:cs typeface="Microsoft GothicNeo"/>
              </a:rPr>
              <a:t>- </a:t>
            </a:r>
            <a:r>
              <a:rPr lang="ko-KR" altLang="en-US" sz="2438" dirty="0">
                <a:ea typeface="Microsoft GothicNeo"/>
                <a:cs typeface="Microsoft GothicNeo"/>
              </a:rPr>
              <a:t>사용자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AC3C5-0F08-5DB8-4E11-12664E077576}"/>
              </a:ext>
            </a:extLst>
          </p:cNvPr>
          <p:cNvSpPr txBox="1"/>
          <p:nvPr/>
        </p:nvSpPr>
        <p:spPr>
          <a:xfrm>
            <a:off x="853127" y="2234955"/>
            <a:ext cx="3933825" cy="222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식당 리스트 출력 가능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식당 이름 검색 가능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식당 별 음식 메뉴 리스트 출력 가능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주문 내역 리스트 출력 가능</a:t>
            </a:r>
            <a:endParaRPr lang="en-US" altLang="ko-KR" dirty="0"/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5031F23-2519-88F7-58DD-1F7A9E095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9" y="2368739"/>
            <a:ext cx="2874846" cy="119062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그림 2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2D6073E6-99D1-94DE-C65F-281CB18D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558" y="3796190"/>
            <a:ext cx="4226595" cy="207645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475BC47-A161-F80B-F1EF-EC3BE03A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347" y="958561"/>
            <a:ext cx="2846288" cy="120015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59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B70D4EA-CB7D-2C99-2F84-8D9C976CA2DE}"/>
              </a:ext>
            </a:extLst>
          </p:cNvPr>
          <p:cNvSpPr txBox="1">
            <a:spLocks/>
          </p:cNvSpPr>
          <p:nvPr/>
        </p:nvSpPr>
        <p:spPr>
          <a:xfrm>
            <a:off x="76270" y="401077"/>
            <a:ext cx="8048624" cy="1105730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38" dirty="0">
                <a:ea typeface="Microsoft GothicNeo"/>
                <a:cs typeface="Microsoft GothicNeo"/>
              </a:rPr>
              <a:t>|</a:t>
            </a:r>
            <a:r>
              <a:rPr lang="ko-KR" altLang="en-US" sz="2438" dirty="0">
                <a:ea typeface="Microsoft GothicNeo"/>
                <a:cs typeface="Microsoft GothicNeo"/>
              </a:rPr>
              <a:t> 기능 구현 </a:t>
            </a:r>
            <a:r>
              <a:rPr lang="en-US" altLang="ko-KR" sz="2438" dirty="0">
                <a:ea typeface="Microsoft GothicNeo"/>
                <a:cs typeface="Microsoft GothicNeo"/>
              </a:rPr>
              <a:t>- </a:t>
            </a:r>
            <a:r>
              <a:rPr lang="ko-KR" altLang="en-US" sz="2438" dirty="0">
                <a:ea typeface="Microsoft GothicNeo"/>
                <a:cs typeface="Microsoft GothicNeo"/>
              </a:rPr>
              <a:t>관리자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AC3C5-0F08-5DB8-4E11-12664E077576}"/>
              </a:ext>
            </a:extLst>
          </p:cNvPr>
          <p:cNvSpPr txBox="1"/>
          <p:nvPr/>
        </p:nvSpPr>
        <p:spPr>
          <a:xfrm>
            <a:off x="4953609" y="2585751"/>
            <a:ext cx="3933825" cy="222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식당 추가 </a:t>
            </a:r>
            <a:r>
              <a:rPr lang="en-US" altLang="ko-KR" dirty="0"/>
              <a:t>/ </a:t>
            </a:r>
            <a:r>
              <a:rPr lang="ko-KR" altLang="en-US" dirty="0"/>
              <a:t>수정 </a:t>
            </a:r>
            <a:r>
              <a:rPr lang="en-US" altLang="ko-KR" dirty="0"/>
              <a:t>/ </a:t>
            </a:r>
            <a:r>
              <a:rPr lang="ko-KR" altLang="en-US" dirty="0"/>
              <a:t>삭제 가능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메뉴 추가 </a:t>
            </a:r>
            <a:r>
              <a:rPr lang="en-US" altLang="ko-KR" dirty="0"/>
              <a:t>/ </a:t>
            </a:r>
            <a:r>
              <a:rPr lang="ko-KR" altLang="en-US" dirty="0"/>
              <a:t>수정</a:t>
            </a:r>
            <a:r>
              <a:rPr lang="en-US" altLang="ko-KR" dirty="0"/>
              <a:t> / </a:t>
            </a:r>
            <a:r>
              <a:rPr lang="ko-KR" altLang="en-US" dirty="0"/>
              <a:t>삭제 가능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회원 권한 관리 가능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회원 강제 탈퇴 가능</a:t>
            </a:r>
            <a:endParaRPr lang="en-US" altLang="ko-KR" dirty="0"/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DF1570F-97F1-2FC1-CF31-7A6D7F8F5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1" y="1647503"/>
            <a:ext cx="2846288" cy="123825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B99A409-3144-3135-F0A7-26B4166F7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47" y="3048676"/>
            <a:ext cx="2836916" cy="12954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37E67BC-9865-E4E3-D5C0-7E1E9A452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83" y="4513251"/>
            <a:ext cx="2844206" cy="127635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247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30A86972-7ADF-F45B-B26C-4FD1BA4E0AEC}"/>
              </a:ext>
            </a:extLst>
          </p:cNvPr>
          <p:cNvSpPr txBox="1">
            <a:spLocks/>
          </p:cNvSpPr>
          <p:nvPr/>
        </p:nvSpPr>
        <p:spPr>
          <a:xfrm>
            <a:off x="76270" y="401077"/>
            <a:ext cx="8048624" cy="1105730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38" dirty="0">
                <a:ea typeface="Microsoft GothicNeo"/>
                <a:cs typeface="Microsoft GothicNeo"/>
              </a:rPr>
              <a:t>| </a:t>
            </a:r>
            <a:r>
              <a:rPr lang="ko-KR" altLang="en-US" sz="2438" dirty="0">
                <a:ea typeface="Microsoft GothicNeo"/>
                <a:cs typeface="Microsoft GothicNeo"/>
              </a:rPr>
              <a:t>내부 단위 테스트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09030A0-059A-C99E-DFA9-0848B1160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330883"/>
              </p:ext>
            </p:extLst>
          </p:nvPr>
        </p:nvGraphicFramePr>
        <p:xfrm>
          <a:off x="270164" y="1430915"/>
          <a:ext cx="9418174" cy="47321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0584">
                  <a:extLst>
                    <a:ext uri="{9D8B030D-6E8A-4147-A177-3AD203B41FA5}">
                      <a16:colId xmlns:a16="http://schemas.microsoft.com/office/drawing/2014/main" val="345800100"/>
                    </a:ext>
                  </a:extLst>
                </a:gridCol>
                <a:gridCol w="1709224">
                  <a:extLst>
                    <a:ext uri="{9D8B030D-6E8A-4147-A177-3AD203B41FA5}">
                      <a16:colId xmlns:a16="http://schemas.microsoft.com/office/drawing/2014/main" val="637790761"/>
                    </a:ext>
                  </a:extLst>
                </a:gridCol>
                <a:gridCol w="801856">
                  <a:extLst>
                    <a:ext uri="{9D8B030D-6E8A-4147-A177-3AD203B41FA5}">
                      <a16:colId xmlns:a16="http://schemas.microsoft.com/office/drawing/2014/main" val="2403418558"/>
                    </a:ext>
                  </a:extLst>
                </a:gridCol>
                <a:gridCol w="1044525">
                  <a:extLst>
                    <a:ext uri="{9D8B030D-6E8A-4147-A177-3AD203B41FA5}">
                      <a16:colId xmlns:a16="http://schemas.microsoft.com/office/drawing/2014/main" val="1030989388"/>
                    </a:ext>
                  </a:extLst>
                </a:gridCol>
                <a:gridCol w="2289516">
                  <a:extLst>
                    <a:ext uri="{9D8B030D-6E8A-4147-A177-3AD203B41FA5}">
                      <a16:colId xmlns:a16="http://schemas.microsoft.com/office/drawing/2014/main" val="3034032768"/>
                    </a:ext>
                  </a:extLst>
                </a:gridCol>
                <a:gridCol w="960119">
                  <a:extLst>
                    <a:ext uri="{9D8B030D-6E8A-4147-A177-3AD203B41FA5}">
                      <a16:colId xmlns:a16="http://schemas.microsoft.com/office/drawing/2014/main" val="2455705148"/>
                    </a:ext>
                  </a:extLst>
                </a:gridCol>
                <a:gridCol w="1452350">
                  <a:extLst>
                    <a:ext uri="{9D8B030D-6E8A-4147-A177-3AD203B41FA5}">
                      <a16:colId xmlns:a16="http://schemas.microsoft.com/office/drawing/2014/main" val="2204335894"/>
                    </a:ext>
                  </a:extLst>
                </a:gridCol>
              </a:tblGrid>
              <a:tr h="419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서비스명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기능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담당자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테스트일자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테스트결과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조치일자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조치내용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555779347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FoodDAO</a:t>
                      </a:r>
                      <a:r>
                        <a:rPr lang="en-US" altLang="ko-KR" sz="1100"/>
                        <a:t>.java</a:t>
                      </a:r>
                      <a:endParaRPr lang="ko-KR" altLang="en-US" sz="1100" dirty="0" err="1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공통_ 로그인 체크 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채준호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2024-07-31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관리자 로그인 기능의 동작 불량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관리자 로그인 오류 수정</a:t>
                      </a:r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834613388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900" b="0" u="none" strike="noStrike" noProof="0"/>
                        <a:t>FoodRegistService</a:t>
                      </a:r>
                      <a:r>
                        <a:rPr lang="en-US" altLang="ko-KR" sz="900"/>
                        <a:t>.java</a:t>
                      </a:r>
                      <a:endParaRPr lang="en-US" altLang="ko-KR" sz="900" b="0" i="0" u="none" strike="noStrike" noProof="0" dirty="0">
                        <a:latin typeface="Microsoft GothicNeo"/>
                        <a:ea typeface="Microsoft GothicNeo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로그인서비스_회원 가입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채준호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100" b="0" i="0" u="none" strike="noStrike" noProof="0" dirty="0">
                        <a:solidFill>
                          <a:srgbClr val="000000"/>
                        </a:solidFill>
                        <a:latin typeface="Microsoft GothicNeo"/>
                        <a:ea typeface="Microsoft GothicNeo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관리자, 유저 구분 코드가 삽입 되지 않음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100" b="0" i="0" u="none" strike="noStrike" noProof="0" dirty="0">
                        <a:solidFill>
                          <a:srgbClr val="000000"/>
                        </a:solidFill>
                        <a:latin typeface="Microsoft GothicNeo"/>
                        <a:ea typeface="Microsoft GothicNeo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유저 가입 시 정상 코드 삽입</a:t>
                      </a:r>
                      <a:endParaRPr lang="ko-KR" altLang="en-US" sz="8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945680223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IndexMain</a:t>
                      </a:r>
                      <a:r>
                        <a:rPr lang="en-US" altLang="ko-KR" sz="1100"/>
                        <a:t>.java</a:t>
                      </a:r>
                      <a:endParaRPr lang="ko-KR" altLang="en-US" sz="1100" dirty="0" err="1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메뉴_로그인 UI 출력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채준호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u="none" strike="noStrike" noProof="0">
                          <a:solidFill>
                            <a:srgbClr val="000000"/>
                          </a:solidFill>
                        </a:rPr>
                        <a:t>2024-08-02</a:t>
                      </a:r>
                      <a:endParaRPr lang="ko-KR" sz="1100" b="0" i="0" u="none" strike="noStrike" noProof="0" dirty="0">
                        <a:solidFill>
                          <a:srgbClr val="000000"/>
                        </a:solidFill>
                        <a:latin typeface="Microsoft GothicNeo"/>
                        <a:ea typeface="Microsoft GothicNeo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출력 표시의 줄 간격 맞지 않음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2024-08-02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/>
                        <a:t>UI 출력 오류 수정</a:t>
                      </a:r>
                      <a:endParaRPr lang="ko-KR" altLang="en-US" sz="9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875210696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OrderMainService.java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주문 및 저장 기능 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전준수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2024-07-31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주문정보 </a:t>
                      </a:r>
                      <a:r>
                        <a:rPr lang="en-US" altLang="ko-KR" sz="800"/>
                        <a:t>db</a:t>
                      </a:r>
                      <a:r>
                        <a:rPr lang="ko-KR" altLang="en-US" sz="800"/>
                        <a:t>에 이름만 저장됨</a:t>
                      </a:r>
                      <a:endParaRPr lang="ko-KR" altLang="en-US" sz="8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/>
                        <a:t>메뉴 이름</a:t>
                      </a:r>
                      <a:r>
                        <a:rPr lang="en-US" altLang="ko-KR" sz="800"/>
                        <a:t> </a:t>
                      </a:r>
                      <a:r>
                        <a:rPr lang="ko-KR" altLang="en-US" sz="800"/>
                        <a:t>및</a:t>
                      </a:r>
                      <a:r>
                        <a:rPr lang="en-US" altLang="ko-KR" sz="800"/>
                        <a:t> </a:t>
                      </a:r>
                      <a:r>
                        <a:rPr lang="ko-KR" altLang="en-US" sz="800"/>
                        <a:t>코드 입력 가능 하도록 수정</a:t>
                      </a:r>
                      <a:endParaRPr lang="ko-KR" altLang="en-US" sz="8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4128249067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/>
                        <a:t>SearchMainService.java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식당 및 메뉴검색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전준수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문자열 숫자 이 외 </a:t>
                      </a:r>
                      <a:r>
                        <a:rPr lang="ko-KR" altLang="en-US" sz="800" dirty="0" err="1"/>
                        <a:t>입력시</a:t>
                      </a:r>
                      <a:r>
                        <a:rPr lang="ko-KR" altLang="en-US" sz="800" dirty="0"/>
                        <a:t> 에러발생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/>
                        <a:t>Exception </a:t>
                      </a:r>
                      <a:r>
                        <a:rPr lang="ko-KR" altLang="en-US" sz="800"/>
                        <a:t>처리 및 재 입력 하도록 수정</a:t>
                      </a:r>
                      <a:endParaRPr lang="ko-KR" altLang="en-US" sz="8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376218329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/>
                        <a:t>OrderInfoService.java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/>
                        <a:t>주문 내역 출력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300"/>
                        <a:t>전준수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/>
                        <a:t>주문 내역출력 </a:t>
                      </a:r>
                      <a:r>
                        <a:rPr lang="en-US" altLang="ko-KR" sz="800" dirty="0"/>
                        <a:t>/ </a:t>
                      </a:r>
                      <a:r>
                        <a:rPr lang="ko-KR" altLang="en-US" sz="800" dirty="0"/>
                        <a:t>로컬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에서 시퀀스를 읽어올 수 없음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/>
                        <a:t>시퀀스 객체 추가</a:t>
                      </a:r>
                      <a:endParaRPr lang="ko-KR" altLang="en-US" sz="8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792455694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/>
                        <a:t>SelectMainService.java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/>
                        <a:t>식당목록</a:t>
                      </a:r>
                      <a:r>
                        <a:rPr lang="en-US" altLang="ko-KR" sz="1100"/>
                        <a:t>, </a:t>
                      </a:r>
                      <a:r>
                        <a:rPr lang="ko-KR" altLang="en-US" sz="1100"/>
                        <a:t>회원메뉴 출력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300"/>
                        <a:t>전준수</a:t>
                      </a:r>
                      <a:endParaRPr lang="ko-KR" altLang="en-US" sz="13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u="none" strike="noStrike" noProof="0">
                          <a:solidFill>
                            <a:srgbClr val="000000"/>
                          </a:solidFill>
                        </a:rPr>
                        <a:t>2024-08-02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/>
                        <a:t>식당 목록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회원 메뉴 출력</a:t>
                      </a:r>
                      <a:r>
                        <a:rPr lang="en-US" altLang="ko-KR" sz="800" dirty="0"/>
                        <a:t> / </a:t>
                      </a:r>
                      <a:r>
                        <a:rPr lang="en-US" altLang="ko-KR" sz="800" dirty="0" err="1"/>
                        <a:t>SearchMain</a:t>
                      </a:r>
                      <a:r>
                        <a:rPr lang="ko-KR" altLang="en-US" sz="800" dirty="0"/>
                        <a:t>과 기능이 중복 됨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2024-08-02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/>
                        <a:t>SearchMain</a:t>
                      </a:r>
                      <a:r>
                        <a:rPr lang="ko-KR" altLang="en-US" sz="800"/>
                        <a:t>에 기능 통합</a:t>
                      </a:r>
                      <a:endParaRPr lang="ko-KR" altLang="en-US" sz="8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773539803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/>
                        <a:t>IndexMain.java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/>
                        <a:t>콘솔 </a:t>
                      </a:r>
                      <a:r>
                        <a:rPr lang="en-US" altLang="ko-KR" sz="1100"/>
                        <a:t>UI </a:t>
                      </a:r>
                      <a:r>
                        <a:rPr lang="ko-KR" altLang="en-US" sz="1100"/>
                        <a:t>출력 기능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300"/>
                        <a:t>조민웅</a:t>
                      </a:r>
                      <a:endParaRPr lang="ko-KR" altLang="en-US" sz="1300" dirty="0" err="1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2024-07-31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/>
                        <a:t>While</a:t>
                      </a:r>
                      <a:r>
                        <a:rPr lang="ko-KR" altLang="en-US" sz="800" dirty="0"/>
                        <a:t>문 충돌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 err="1"/>
                        <a:t>뒤로가기</a:t>
                      </a:r>
                      <a:r>
                        <a:rPr lang="ko-KR" altLang="en-US" sz="800" dirty="0"/>
                        <a:t> 기능 작동 </a:t>
                      </a:r>
                      <a:r>
                        <a:rPr lang="en-US" altLang="ko-KR" sz="800" dirty="0"/>
                        <a:t>X)</a:t>
                      </a:r>
                      <a:endParaRPr lang="ko-KR" altLang="en-US" sz="8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/>
                        <a:t>관리자 메뉴 클래스로 분리</a:t>
                      </a:r>
                      <a:endParaRPr lang="ko-KR" altLang="en-US" sz="8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772148224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/>
                        <a:t>Menu/ResEditService.java</a:t>
                      </a:r>
                      <a:endParaRPr lang="en-US" altLang="ko-KR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/>
                        <a:t>음식</a:t>
                      </a:r>
                      <a:r>
                        <a:rPr lang="en-US" altLang="ko-KR" sz="1100"/>
                        <a:t>/</a:t>
                      </a:r>
                      <a:r>
                        <a:rPr lang="ko-KR" altLang="en-US" sz="1100"/>
                        <a:t>식당 정보 수정 기능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300" b="0" u="none" strike="noStrike" noProof="0">
                          <a:solidFill>
                            <a:srgbClr val="000000"/>
                          </a:solidFill>
                        </a:rPr>
                        <a:t>조민웅</a:t>
                      </a:r>
                      <a:endParaRPr lang="ko-KR" sz="1300" err="1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/>
                        <a:t>문자열 </a:t>
                      </a:r>
                      <a:r>
                        <a:rPr lang="ko-KR" altLang="en-US" sz="800" dirty="0" err="1"/>
                        <a:t>입력시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exception </a:t>
                      </a:r>
                      <a:r>
                        <a:rPr lang="ko-KR" altLang="en-US" sz="800" dirty="0"/>
                        <a:t>오류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/>
                        <a:t>입력 받는 코드에서 </a:t>
                      </a:r>
                      <a:r>
                        <a:rPr lang="en-US" altLang="ko-KR" sz="800"/>
                        <a:t>if</a:t>
                      </a:r>
                      <a:r>
                        <a:rPr lang="ko-KR" altLang="en-US" sz="800"/>
                        <a:t>문 추가</a:t>
                      </a:r>
                      <a:endParaRPr lang="ko-KR" altLang="en-US" sz="8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974972896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/>
                        <a:t>Menu/ResEditService.java</a:t>
                      </a:r>
                      <a:endParaRPr lang="en-US" altLang="ko-KR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/>
                        <a:t>음식</a:t>
                      </a:r>
                      <a:r>
                        <a:rPr lang="en-US" altLang="ko-KR" sz="1100"/>
                        <a:t>/</a:t>
                      </a:r>
                      <a:r>
                        <a:rPr lang="ko-KR" altLang="en-US" sz="1100"/>
                        <a:t>식당 정보 수정 기능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300" b="0" u="none" strike="noStrike" noProof="0">
                          <a:solidFill>
                            <a:srgbClr val="000000"/>
                          </a:solidFill>
                        </a:rPr>
                        <a:t>조민웅</a:t>
                      </a:r>
                      <a:endParaRPr lang="ko-KR" sz="1300" err="1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u="none" strike="noStrike" noProof="0">
                          <a:solidFill>
                            <a:srgbClr val="000000"/>
                          </a:solidFill>
                        </a:rPr>
                        <a:t>2024-08-02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800" dirty="0"/>
                    </a:p>
                    <a:p>
                      <a:pPr lvl="0" algn="ctr">
                        <a:buNone/>
                      </a:pPr>
                      <a:r>
                        <a:rPr lang="ko-KR" altLang="en-US" sz="800" dirty="0" err="1"/>
                        <a:t>변수명</a:t>
                      </a:r>
                      <a:r>
                        <a:rPr lang="ko-KR" altLang="en-US" sz="800" dirty="0"/>
                        <a:t> 오류 때문에 업데이트 안됨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u="none" strike="noStrike" noProof="0">
                          <a:solidFill>
                            <a:srgbClr val="000000"/>
                          </a:solidFill>
                        </a:rPr>
                        <a:t>2024-08-01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/>
                        <a:t>변수명 </a:t>
                      </a:r>
                      <a:r>
                        <a:rPr lang="en-US" altLang="ko-KR" sz="800"/>
                        <a:t>res_name 2</a:t>
                      </a:r>
                      <a:r>
                        <a:rPr lang="ko-KR" altLang="en-US" sz="800"/>
                        <a:t>개로 분리 </a:t>
                      </a:r>
                      <a:endParaRPr lang="ko-KR" altLang="en-US" sz="8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139459485"/>
                  </a:ext>
                </a:extLst>
              </a:tr>
              <a:tr h="3612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dirty="0" err="1"/>
                        <a:t>FoodAdminMemberView</a:t>
                      </a:r>
                      <a:endParaRPr lang="en-US" altLang="ko-KR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/>
                        <a:t>가입된 회원 전체 보는 기능</a:t>
                      </a:r>
                      <a:endParaRPr lang="ko-KR" altLang="en-US" sz="11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300" b="0" u="none" strike="noStrike" noProof="0">
                          <a:solidFill>
                            <a:srgbClr val="000000"/>
                          </a:solidFill>
                        </a:rPr>
                        <a:t>조민웅</a:t>
                      </a:r>
                      <a:endParaRPr lang="ko-KR" sz="1300" err="1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u="none" strike="noStrike" noProof="0">
                          <a:solidFill>
                            <a:srgbClr val="000000"/>
                          </a:solidFill>
                        </a:rPr>
                        <a:t>2024-08-02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정보 콘솔에서 출력 오류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u="none" strike="noStrike" noProof="0">
                          <a:solidFill>
                            <a:srgbClr val="000000"/>
                          </a:solidFill>
                        </a:rPr>
                        <a:t>2024-08-02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800" dirty="0"/>
                        <a:t>데이터베이스 불러오기 오류 수정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352156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7884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1125" y="0"/>
            <a:ext cx="5584875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5540" y="5151666"/>
            <a:ext cx="79808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518781-76A8-1E77-E030-48379BAD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317" y="1181101"/>
            <a:ext cx="5879366" cy="26109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800" cap="all" spc="300"/>
              <a:t>프로그램 시연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984720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57325" y="4316888"/>
            <a:ext cx="15913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1280" y="4070878"/>
            <a:ext cx="1984720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08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18781-76A8-1E77-E030-48379BAD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44" y="265472"/>
            <a:ext cx="8048624" cy="1105730"/>
          </a:xfrm>
        </p:spPr>
        <p:txBody>
          <a:bodyPr/>
          <a:lstStyle/>
          <a:p>
            <a:r>
              <a:rPr lang="ko-KR" altLang="en-US" sz="4388" dirty="0">
                <a:latin typeface="Calibri"/>
                <a:ea typeface="Microsoft GothicNeo"/>
                <a:cs typeface="Microsoft GothicNeo"/>
              </a:rPr>
              <a:t>개발 기간 및 환경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9D99EB9-2A16-53CE-123A-28EC61127457}"/>
              </a:ext>
            </a:extLst>
          </p:cNvPr>
          <p:cNvSpPr txBox="1">
            <a:spLocks/>
          </p:cNvSpPr>
          <p:nvPr/>
        </p:nvSpPr>
        <p:spPr>
          <a:xfrm>
            <a:off x="3164113" y="4555830"/>
            <a:ext cx="6586346" cy="417813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/>
              <a:t>JAVA / Eclipse / Oracle 18C / Git / ChatGPT / JDK 17</a:t>
            </a:r>
            <a:endParaRPr lang="ko-KR" sz="16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48E03A0-3338-6148-9159-C2E84664CD6C}"/>
              </a:ext>
            </a:extLst>
          </p:cNvPr>
          <p:cNvSpPr txBox="1">
            <a:spLocks/>
          </p:cNvSpPr>
          <p:nvPr/>
        </p:nvSpPr>
        <p:spPr>
          <a:xfrm>
            <a:off x="569320" y="4465772"/>
            <a:ext cx="3440706" cy="597924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ea typeface="Microsoft GothicNeo"/>
                <a:cs typeface="Microsoft GothicNeo"/>
              </a:rPr>
              <a:t>개발 환경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E8F0B06-DEE8-FB72-B0EC-69E237373111}"/>
              </a:ext>
            </a:extLst>
          </p:cNvPr>
          <p:cNvSpPr txBox="1">
            <a:spLocks/>
          </p:cNvSpPr>
          <p:nvPr/>
        </p:nvSpPr>
        <p:spPr>
          <a:xfrm>
            <a:off x="2691003" y="5012468"/>
            <a:ext cx="8543926" cy="417814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2C31F7F-2D9A-EFA3-0A61-9C4D3976810C}"/>
              </a:ext>
            </a:extLst>
          </p:cNvPr>
          <p:cNvSpPr txBox="1">
            <a:spLocks/>
          </p:cNvSpPr>
          <p:nvPr/>
        </p:nvSpPr>
        <p:spPr>
          <a:xfrm>
            <a:off x="3714751" y="2709581"/>
            <a:ext cx="3726666" cy="417813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기간 </a:t>
            </a:r>
            <a:r>
              <a:rPr lang="en-US" altLang="ko-KR" sz="1600" dirty="0"/>
              <a:t>: 2024.07.31 ~ 2024.08.04</a:t>
            </a:r>
          </a:p>
          <a:p>
            <a:r>
              <a:rPr lang="ko-KR" altLang="en-US" sz="1600" dirty="0"/>
              <a:t>발표 </a:t>
            </a:r>
            <a:r>
              <a:rPr lang="en-US" altLang="ko-KR" sz="1600" dirty="0"/>
              <a:t>: 2024.08.05</a:t>
            </a:r>
            <a:endParaRPr lang="ko-KR" sz="16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EA8CC30-7700-CEEF-9CCA-EF308B817641}"/>
              </a:ext>
            </a:extLst>
          </p:cNvPr>
          <p:cNvSpPr txBox="1">
            <a:spLocks/>
          </p:cNvSpPr>
          <p:nvPr/>
        </p:nvSpPr>
        <p:spPr>
          <a:xfrm>
            <a:off x="569320" y="2619525"/>
            <a:ext cx="3440706" cy="597924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ea typeface="Microsoft GothicNeo"/>
                <a:cs typeface="Microsoft GothicNeo"/>
              </a:rPr>
              <a:t>개발 기간</a:t>
            </a:r>
          </a:p>
        </p:txBody>
      </p:sp>
    </p:spTree>
    <p:extLst>
      <p:ext uri="{BB962C8B-B14F-4D97-AF65-F5344CB8AC3E}">
        <p14:creationId xmlns:p14="http://schemas.microsoft.com/office/powerpoint/2010/main" val="12078153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1125" y="642938"/>
            <a:ext cx="5584875" cy="5572125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63"/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5541" y="4828666"/>
            <a:ext cx="79808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2938"/>
            <a:ext cx="9906000" cy="557212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9DE26D-FBE3-A126-B771-CA403B80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1602582"/>
            <a:ext cx="4024313" cy="2016604"/>
          </a:xfrm>
        </p:spPr>
        <p:txBody>
          <a:bodyPr vert="horz" lIns="74295" tIns="37148" rIns="74295" bIns="37148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7800" cap="all" spc="244" dirty="0"/>
              <a:t>Q&amp;A</a:t>
            </a:r>
          </a:p>
        </p:txBody>
      </p:sp>
      <p:pic>
        <p:nvPicPr>
          <p:cNvPr id="30" name="Picture 3" descr="Question mark against red wall">
            <a:extLst>
              <a:ext uri="{FF2B5EF4-FFF2-40B4-BE49-F238E27FC236}">
                <a16:creationId xmlns:a16="http://schemas.microsoft.com/office/drawing/2014/main" id="{C8B3A68C-DFAE-C9A3-7CDB-FA9CD3CB1D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98" r="8" b="8"/>
          <a:stretch/>
        </p:blipFill>
        <p:spPr>
          <a:xfrm>
            <a:off x="2513280" y="642946"/>
            <a:ext cx="7392720" cy="5572117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31" name="Freeform: Shape 13">
            <a:extLst>
              <a:ext uri="{FF2B5EF4-FFF2-40B4-BE49-F238E27FC236}">
                <a16:creationId xmlns:a16="http://schemas.microsoft.com/office/drawing/2014/main" id="{02E0C409-730D-455F-AA8F-0646ABDB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09791" y="642938"/>
            <a:ext cx="6694941" cy="5572125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</p:spTree>
    <p:extLst>
      <p:ext uri="{BB962C8B-B14F-4D97-AF65-F5344CB8AC3E}">
        <p14:creationId xmlns:p14="http://schemas.microsoft.com/office/powerpoint/2010/main" val="52910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F59BCD5-19BA-F716-A8F8-262C7E2F9DCA}"/>
              </a:ext>
            </a:extLst>
          </p:cNvPr>
          <p:cNvSpPr txBox="1">
            <a:spLocks/>
          </p:cNvSpPr>
          <p:nvPr/>
        </p:nvSpPr>
        <p:spPr>
          <a:xfrm>
            <a:off x="76270" y="401077"/>
            <a:ext cx="8048624" cy="1105730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38" dirty="0">
                <a:ea typeface="Microsoft GothicNeo"/>
                <a:cs typeface="Microsoft GothicNeo"/>
              </a:rPr>
              <a:t>| </a:t>
            </a:r>
            <a:r>
              <a:rPr lang="ko-KR" altLang="en-US" sz="2438" dirty="0">
                <a:ea typeface="Microsoft GothicNeo"/>
                <a:cs typeface="Microsoft GothicNeo"/>
              </a:rPr>
              <a:t>프로젝트 개요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3F46C47-E8EA-AF97-6228-02033586FA04}"/>
              </a:ext>
            </a:extLst>
          </p:cNvPr>
          <p:cNvSpPr txBox="1">
            <a:spLocks/>
          </p:cNvSpPr>
          <p:nvPr/>
        </p:nvSpPr>
        <p:spPr>
          <a:xfrm>
            <a:off x="282321" y="2059961"/>
            <a:ext cx="6415484" cy="417813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ea typeface="Microsoft GothicNeo"/>
                <a:cs typeface="Microsoft GothicNeo"/>
              </a:rPr>
              <a:t>식당 검색 및 배달 음식 주문 서비스 유사 구현</a:t>
            </a:r>
            <a:endParaRPr lang="ko-KR" sz="32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712263B-F6D5-D3FE-9664-8B3E1F07970D}"/>
              </a:ext>
            </a:extLst>
          </p:cNvPr>
          <p:cNvSpPr txBox="1">
            <a:spLocks/>
          </p:cNvSpPr>
          <p:nvPr/>
        </p:nvSpPr>
        <p:spPr>
          <a:xfrm>
            <a:off x="282321" y="1506807"/>
            <a:ext cx="6779028" cy="597924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Microsoft GothicNeo"/>
                <a:cs typeface="Microsoft GothicNeo"/>
              </a:rPr>
              <a:t>프로젝트 주제 선정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A1DA717-57FD-796B-78EE-9B4852F731F7}"/>
              </a:ext>
            </a:extLst>
          </p:cNvPr>
          <p:cNvSpPr txBox="1">
            <a:spLocks/>
          </p:cNvSpPr>
          <p:nvPr/>
        </p:nvSpPr>
        <p:spPr>
          <a:xfrm>
            <a:off x="282321" y="3343782"/>
            <a:ext cx="6415484" cy="1068814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ea typeface="Microsoft GothicNeo"/>
                <a:cs typeface="Microsoft GothicNeo"/>
              </a:rPr>
              <a:t>음식 배달 주문 서비스 사용자 입장에서 요구사항 명세 작성 후</a:t>
            </a:r>
            <a:endParaRPr lang="en-US" altLang="ko-KR" sz="1800" dirty="0">
              <a:ea typeface="Microsoft GothicNeo"/>
              <a:cs typeface="Microsoft GothicNeo"/>
            </a:endParaRPr>
          </a:p>
          <a:p>
            <a:r>
              <a:rPr lang="ko-KR" altLang="en-US" sz="1800" dirty="0">
                <a:ea typeface="Microsoft GothicNeo"/>
                <a:cs typeface="Microsoft GothicNeo"/>
              </a:rPr>
              <a:t>각 기능 역할 분담 및 개발</a:t>
            </a:r>
            <a:endParaRPr lang="ko-KR" sz="28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3FC8F28-434D-FEF7-2358-5434AEBA9808}"/>
              </a:ext>
            </a:extLst>
          </p:cNvPr>
          <p:cNvSpPr txBox="1">
            <a:spLocks/>
          </p:cNvSpPr>
          <p:nvPr/>
        </p:nvSpPr>
        <p:spPr>
          <a:xfrm>
            <a:off x="282321" y="2943750"/>
            <a:ext cx="7637339" cy="597924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Microsoft GothicNeo"/>
                <a:cs typeface="Microsoft GothicNeo"/>
              </a:rPr>
              <a:t>사용자 요구사항 작성 기반 개발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237EC8-DE48-3FFE-3BAF-955E731D031E}"/>
              </a:ext>
            </a:extLst>
          </p:cNvPr>
          <p:cNvSpPr txBox="1">
            <a:spLocks/>
          </p:cNvSpPr>
          <p:nvPr/>
        </p:nvSpPr>
        <p:spPr>
          <a:xfrm>
            <a:off x="455763" y="5345660"/>
            <a:ext cx="5417343" cy="417813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sz="3250" dirty="0">
              <a:solidFill>
                <a:schemeClr val="bg1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F8D09D4-503A-02DB-D425-3632EB4CDD9D}"/>
              </a:ext>
            </a:extLst>
          </p:cNvPr>
          <p:cNvSpPr txBox="1">
            <a:spLocks/>
          </p:cNvSpPr>
          <p:nvPr/>
        </p:nvSpPr>
        <p:spPr>
          <a:xfrm>
            <a:off x="369042" y="5099720"/>
            <a:ext cx="6415484" cy="1068814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구현된 기능을 바탕으로 내부 단위 테스트 실시 및 통합 테스트 실시하여 품질 향상 도모 </a:t>
            </a:r>
            <a:endParaRPr lang="ko-KR" sz="18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18AF255-0F35-8E66-8DE4-92245EED2CC3}"/>
              </a:ext>
            </a:extLst>
          </p:cNvPr>
          <p:cNvSpPr txBox="1">
            <a:spLocks/>
          </p:cNvSpPr>
          <p:nvPr/>
        </p:nvSpPr>
        <p:spPr>
          <a:xfrm>
            <a:off x="369042" y="4641637"/>
            <a:ext cx="7637339" cy="597924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Microsoft GothicNeo"/>
                <a:cs typeface="Microsoft GothicNeo"/>
              </a:rPr>
              <a:t>통합 테스트 </a:t>
            </a:r>
          </a:p>
        </p:txBody>
      </p:sp>
    </p:spTree>
    <p:extLst>
      <p:ext uri="{BB962C8B-B14F-4D97-AF65-F5344CB8AC3E}">
        <p14:creationId xmlns:p14="http://schemas.microsoft.com/office/powerpoint/2010/main" val="42411451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6FF01CED-001F-EAA2-B373-7B1F93CE5654}"/>
              </a:ext>
            </a:extLst>
          </p:cNvPr>
          <p:cNvSpPr/>
          <p:nvPr/>
        </p:nvSpPr>
        <p:spPr>
          <a:xfrm>
            <a:off x="1099566" y="1465136"/>
            <a:ext cx="2768727" cy="276872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B046D5-6001-ED78-DAF5-0C15DBC76562}"/>
              </a:ext>
            </a:extLst>
          </p:cNvPr>
          <p:cNvSpPr/>
          <p:nvPr/>
        </p:nvSpPr>
        <p:spPr>
          <a:xfrm>
            <a:off x="3202115" y="1465136"/>
            <a:ext cx="2768727" cy="2768727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151302-AF8D-2A05-EDB6-4F3A6B06EEE5}"/>
              </a:ext>
            </a:extLst>
          </p:cNvPr>
          <p:cNvSpPr/>
          <p:nvPr/>
        </p:nvSpPr>
        <p:spPr>
          <a:xfrm>
            <a:off x="5319522" y="1465136"/>
            <a:ext cx="2768727" cy="2768727"/>
          </a:xfrm>
          <a:prstGeom prst="ellipse">
            <a:avLst/>
          </a:prstGeom>
          <a:solidFill>
            <a:srgbClr val="0070C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C28C7-720C-5CDD-B593-4E6BC9758EE9}"/>
              </a:ext>
            </a:extLst>
          </p:cNvPr>
          <p:cNvSpPr txBox="1"/>
          <p:nvPr/>
        </p:nvSpPr>
        <p:spPr>
          <a:xfrm>
            <a:off x="1281589" y="2511907"/>
            <a:ext cx="199110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900" dirty="0"/>
              <a:t>채준호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ACAB4F-6F12-D233-3358-BAAC08705157}"/>
              </a:ext>
            </a:extLst>
          </p:cNvPr>
          <p:cNvSpPr txBox="1"/>
          <p:nvPr/>
        </p:nvSpPr>
        <p:spPr>
          <a:xfrm>
            <a:off x="3294364" y="2514383"/>
            <a:ext cx="199110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9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전준수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3EADD2-5EF8-724C-5E3A-6EBFD6A991B5}"/>
              </a:ext>
            </a:extLst>
          </p:cNvPr>
          <p:cNvSpPr txBox="1"/>
          <p:nvPr/>
        </p:nvSpPr>
        <p:spPr>
          <a:xfrm>
            <a:off x="5430965" y="2490856"/>
            <a:ext cx="199110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900" dirty="0" err="1"/>
              <a:t>조민웅</a:t>
            </a:r>
            <a:endParaRPr lang="ko-KR" altLang="en-US" sz="39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F55282C-3979-DBAC-1EF4-1BE6CC5F606C}"/>
              </a:ext>
            </a:extLst>
          </p:cNvPr>
          <p:cNvCxnSpPr>
            <a:cxnSpLocks/>
          </p:cNvCxnSpPr>
          <p:nvPr/>
        </p:nvCxnSpPr>
        <p:spPr>
          <a:xfrm>
            <a:off x="1723644" y="3166041"/>
            <a:ext cx="0" cy="1809533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3C53E69-9AA1-0366-6DFB-FA7A21993CEE}"/>
              </a:ext>
            </a:extLst>
          </p:cNvPr>
          <p:cNvCxnSpPr>
            <a:cxnSpLocks/>
          </p:cNvCxnSpPr>
          <p:nvPr/>
        </p:nvCxnSpPr>
        <p:spPr>
          <a:xfrm>
            <a:off x="3769233" y="3166041"/>
            <a:ext cx="0" cy="1809533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0FC2E44-0872-0C53-ED18-F12EE14CBB0C}"/>
              </a:ext>
            </a:extLst>
          </p:cNvPr>
          <p:cNvCxnSpPr>
            <a:cxnSpLocks/>
          </p:cNvCxnSpPr>
          <p:nvPr/>
        </p:nvCxnSpPr>
        <p:spPr>
          <a:xfrm>
            <a:off x="5886641" y="3166041"/>
            <a:ext cx="0" cy="1809533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5F744C-48CE-87AD-43BD-E7ADF6AE826A}"/>
              </a:ext>
            </a:extLst>
          </p:cNvPr>
          <p:cNvSpPr/>
          <p:nvPr/>
        </p:nvSpPr>
        <p:spPr>
          <a:xfrm>
            <a:off x="1693926" y="5018124"/>
            <a:ext cx="1789216" cy="458941"/>
          </a:xfrm>
          <a:prstGeom prst="rect">
            <a:avLst/>
          </a:prstGeom>
          <a:solidFill>
            <a:srgbClr val="217ED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50" b="1" dirty="0"/>
              <a:t>로그인 서비스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8B3A17-A32D-9E09-D0BA-E4333F3ABCDF}"/>
              </a:ext>
            </a:extLst>
          </p:cNvPr>
          <p:cNvSpPr/>
          <p:nvPr/>
        </p:nvSpPr>
        <p:spPr>
          <a:xfrm>
            <a:off x="3740755" y="5018124"/>
            <a:ext cx="1789215" cy="458941"/>
          </a:xfrm>
          <a:prstGeom prst="rect">
            <a:avLst/>
          </a:prstGeom>
          <a:solidFill>
            <a:srgbClr val="217ED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50" b="1" dirty="0"/>
              <a:t>사용자 서비스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7AD8BF-A1FA-701C-EE9F-09199E7F62BA}"/>
              </a:ext>
            </a:extLst>
          </p:cNvPr>
          <p:cNvSpPr/>
          <p:nvPr/>
        </p:nvSpPr>
        <p:spPr>
          <a:xfrm>
            <a:off x="5855686" y="5018124"/>
            <a:ext cx="1916714" cy="458941"/>
          </a:xfrm>
          <a:prstGeom prst="rect">
            <a:avLst/>
          </a:prstGeom>
          <a:solidFill>
            <a:srgbClr val="217ED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50" b="1" dirty="0"/>
              <a:t>관리자 서비스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00633D9F-0A46-A79B-E90E-9F10928D16AD}"/>
              </a:ext>
            </a:extLst>
          </p:cNvPr>
          <p:cNvSpPr txBox="1">
            <a:spLocks/>
          </p:cNvSpPr>
          <p:nvPr/>
        </p:nvSpPr>
        <p:spPr>
          <a:xfrm>
            <a:off x="76270" y="401077"/>
            <a:ext cx="8048624" cy="1105730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38" dirty="0">
                <a:ea typeface="Microsoft GothicNeo"/>
                <a:cs typeface="Microsoft GothicNeo"/>
              </a:rPr>
              <a:t>| </a:t>
            </a:r>
            <a:r>
              <a:rPr lang="ko-KR" altLang="en-US" sz="2438" dirty="0">
                <a:ea typeface="Microsoft GothicNeo"/>
                <a:cs typeface="Microsoft GothicNeo"/>
              </a:rPr>
              <a:t>역할분담</a:t>
            </a:r>
          </a:p>
        </p:txBody>
      </p:sp>
    </p:spTree>
    <p:extLst>
      <p:ext uri="{BB962C8B-B14F-4D97-AF65-F5344CB8AC3E}">
        <p14:creationId xmlns:p14="http://schemas.microsoft.com/office/powerpoint/2010/main" val="19748447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701443C-325F-8540-91BF-2F29A7728E22}"/>
              </a:ext>
            </a:extLst>
          </p:cNvPr>
          <p:cNvSpPr/>
          <p:nvPr/>
        </p:nvSpPr>
        <p:spPr>
          <a:xfrm>
            <a:off x="170483" y="1262063"/>
            <a:ext cx="9556060" cy="47555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95" tIns="37148" rIns="74295" bIns="37148" rtlCol="0" anchor="ctr"/>
          <a:lstStyle/>
          <a:p>
            <a:pPr algn="ctr"/>
            <a:r>
              <a:rPr lang="ko-KR" altLang="en-US" sz="1463" dirty="0" err="1">
                <a:ea typeface="Microsoft GothicNeo"/>
                <a:cs typeface="Microsoft GothicNeo"/>
              </a:rPr>
              <a:t>즁</a:t>
            </a:r>
            <a:r>
              <a:rPr lang="ko-KR" altLang="en-US" sz="1463" dirty="0">
                <a:ea typeface="Microsoft GothicNeo"/>
                <a:cs typeface="Microsoft GothicNeo"/>
              </a:rPr>
              <a:t>-</a:t>
            </a:r>
            <a:endParaRPr lang="ko-KR" altLang="en-US" sz="1463" dirty="0" err="1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1C797E3-E846-843E-A2E7-6B22AAA2DD30}"/>
              </a:ext>
            </a:extLst>
          </p:cNvPr>
          <p:cNvSpPr txBox="1">
            <a:spLocks/>
          </p:cNvSpPr>
          <p:nvPr/>
        </p:nvSpPr>
        <p:spPr>
          <a:xfrm>
            <a:off x="76270" y="401077"/>
            <a:ext cx="8048624" cy="1105730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38" dirty="0">
                <a:ea typeface="Microsoft GothicNeo"/>
                <a:cs typeface="Microsoft GothicNeo"/>
              </a:rPr>
              <a:t>| </a:t>
            </a:r>
            <a:r>
              <a:rPr lang="ko-KR" altLang="en-US" sz="2438" dirty="0">
                <a:ea typeface="Microsoft GothicNeo"/>
                <a:cs typeface="Microsoft GothicNeo"/>
              </a:rPr>
              <a:t>사용자 요구사항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5D09C17-A671-D027-D319-6F34598ED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03373"/>
              </p:ext>
            </p:extLst>
          </p:nvPr>
        </p:nvGraphicFramePr>
        <p:xfrm>
          <a:off x="438547" y="1434041"/>
          <a:ext cx="8944360" cy="4349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309">
                  <a:extLst>
                    <a:ext uri="{9D8B030D-6E8A-4147-A177-3AD203B41FA5}">
                      <a16:colId xmlns:a16="http://schemas.microsoft.com/office/drawing/2014/main" val="384075903"/>
                    </a:ext>
                  </a:extLst>
                </a:gridCol>
                <a:gridCol w="1417563">
                  <a:extLst>
                    <a:ext uri="{9D8B030D-6E8A-4147-A177-3AD203B41FA5}">
                      <a16:colId xmlns:a16="http://schemas.microsoft.com/office/drawing/2014/main" val="2212100566"/>
                    </a:ext>
                  </a:extLst>
                </a:gridCol>
                <a:gridCol w="910039">
                  <a:extLst>
                    <a:ext uri="{9D8B030D-6E8A-4147-A177-3AD203B41FA5}">
                      <a16:colId xmlns:a16="http://schemas.microsoft.com/office/drawing/2014/main" val="2291690226"/>
                    </a:ext>
                  </a:extLst>
                </a:gridCol>
                <a:gridCol w="4007678">
                  <a:extLst>
                    <a:ext uri="{9D8B030D-6E8A-4147-A177-3AD203B41FA5}">
                      <a16:colId xmlns:a16="http://schemas.microsoft.com/office/drawing/2014/main" val="2715766250"/>
                    </a:ext>
                  </a:extLst>
                </a:gridCol>
                <a:gridCol w="1287771">
                  <a:extLst>
                    <a:ext uri="{9D8B030D-6E8A-4147-A177-3AD203B41FA5}">
                      <a16:colId xmlns:a16="http://schemas.microsoft.com/office/drawing/2014/main" val="3698687592"/>
                    </a:ext>
                  </a:extLst>
                </a:gridCol>
              </a:tblGrid>
              <a:tr h="395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err="1"/>
                        <a:t>요구사항ID</a:t>
                      </a:r>
                      <a:endParaRPr lang="ko-KR" altLang="en-US" sz="1500" dirty="0" err="1"/>
                    </a:p>
                  </a:txBody>
                  <a:tcPr marL="74295" marR="74295" marT="37148" marB="3714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요구사항 명</a:t>
                      </a:r>
                    </a:p>
                  </a:txBody>
                  <a:tcPr marL="74295" marR="74295" marT="37148" marB="3714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대상</a:t>
                      </a:r>
                    </a:p>
                  </a:txBody>
                  <a:tcPr marL="74295" marR="74295" marT="37148" marB="3714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요구사항 설명</a:t>
                      </a:r>
                    </a:p>
                  </a:txBody>
                  <a:tcPr marL="74295" marR="74295" marT="37148" marB="3714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중요도</a:t>
                      </a:r>
                    </a:p>
                  </a:txBody>
                  <a:tcPr marL="74295" marR="74295" marT="37148" marB="37148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480235"/>
                  </a:ext>
                </a:extLst>
              </a:tr>
              <a:tr h="3954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Food_01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회원가입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dirty="0"/>
                        <a:t>비회원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/>
                        <a:t>비회원은 메인 화면에서 회원가입 할 수 있다.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상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481381014"/>
                  </a:ext>
                </a:extLst>
              </a:tr>
              <a:tr h="3954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Food_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02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로그인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사용자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회원은 메인 화면에서 로그인 할 수 있다. 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상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4054220568"/>
                  </a:ext>
                </a:extLst>
              </a:tr>
              <a:tr h="3954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Food_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03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회원탈퇴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사용자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회원은 메인 화면에서 회원탈퇴 할 수 있다. 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하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188135826"/>
                  </a:ext>
                </a:extLst>
              </a:tr>
              <a:tr h="3954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Food_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04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회원정보수정</a:t>
                      </a:r>
                      <a:endParaRPr lang="ko-KR" sz="15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사용자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회원은 메인 화면에서 회원정보를 수정 할 수  있다.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상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275982228"/>
                  </a:ext>
                </a:extLst>
              </a:tr>
              <a:tr h="3954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Food_</a:t>
                      </a: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05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식당 검색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사용자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회원은 식당을 검색 할 수 있다. 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상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617956439"/>
                  </a:ext>
                </a:extLst>
              </a:tr>
              <a:tr h="39543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</a:rPr>
                        <a:t>Food_</a:t>
                      </a:r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</a:rPr>
                        <a:t>06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dirty="0"/>
                        <a:t>메뉴 주문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사용자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/>
                        <a:t>회원은 검색한 식당에서 메뉴를 주문할 수 있다.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상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619670726"/>
                  </a:ext>
                </a:extLst>
              </a:tr>
              <a:tr h="39543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</a:rPr>
                        <a:t>Food_</a:t>
                      </a:r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</a:rPr>
                        <a:t>07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dirty="0"/>
                        <a:t>주문 확인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사용자</a:t>
                      </a:r>
                      <a:endParaRPr lang="ko-KR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/>
                        <a:t>회원은 주문한 메뉴의 주문 상태 및 배달 상태를 확인 할 수 있다.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상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227002697"/>
                  </a:ext>
                </a:extLst>
              </a:tr>
              <a:tr h="3954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</a:rPr>
                        <a:t>Food_08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300" u="none" dirty="0"/>
                        <a:t>식당 추가 및 삭제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dirty="0"/>
                        <a:t>관리자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/>
                        <a:t>관리자는 식당을 추가하거나, 수정, 삭제 할 수 있다.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상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821193026"/>
                  </a:ext>
                </a:extLst>
              </a:tr>
              <a:tr h="3954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</a:rPr>
                        <a:t>Food_09</a:t>
                      </a:r>
                      <a:endParaRPr lang="en-US" altLang="ko-KR" sz="1500" b="0" i="0" u="none" strike="noStrike" noProof="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300" dirty="0"/>
                        <a:t>메뉴 추가 및 삭제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dirty="0"/>
                        <a:t>관리자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관리자는 메뉴를 추가하거나</a:t>
                      </a:r>
                      <a:r>
                        <a:rPr lang="en-US" altLang="ko-KR" sz="11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,</a:t>
                      </a:r>
                      <a:r>
                        <a:rPr lang="ko-KR" altLang="en-US" sz="11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 수정</a:t>
                      </a:r>
                      <a:r>
                        <a:rPr lang="en-US" altLang="ko-KR" sz="11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,</a:t>
                      </a:r>
                      <a:r>
                        <a:rPr lang="ko-KR" altLang="en-US" sz="11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 삭제 할 수 있다</a:t>
                      </a:r>
                      <a:r>
                        <a:rPr lang="en-US" altLang="ko-KR" sz="11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.</a:t>
                      </a:r>
                      <a:endParaRPr lang="ko-KR" altLang="en-US" sz="1100" b="0" i="0" u="none" strike="noStrike" noProof="0" dirty="0">
                        <a:solidFill>
                          <a:srgbClr val="000000"/>
                        </a:solidFill>
                        <a:latin typeface="Microsoft GothicNeo"/>
                        <a:ea typeface="Microsoft GothicNeo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상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825915115"/>
                  </a:ext>
                </a:extLst>
              </a:tr>
              <a:tr h="39543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500" b="0" i="0" u="none" strike="noStrike" noProof="0" dirty="0">
                          <a:solidFill>
                            <a:srgbClr val="000000"/>
                          </a:solidFill>
                        </a:rPr>
                        <a:t>Food_10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300" dirty="0"/>
                        <a:t>관리자 권한 부여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dirty="0"/>
                        <a:t>관리자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/>
                        <a:t>관리자는 사용자 계정을 관리자 계정으로 업데이트 할 수 있다.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상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81322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3608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F42A3-B550-7849-98D7-E9F6AFAD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0" y="401077"/>
            <a:ext cx="8048624" cy="1105730"/>
          </a:xfrm>
        </p:spPr>
        <p:txBody>
          <a:bodyPr/>
          <a:lstStyle/>
          <a:p>
            <a:r>
              <a:rPr lang="en-US" altLang="ko-KR" sz="2438" dirty="0">
                <a:ea typeface="Microsoft GothicNeo"/>
                <a:cs typeface="Microsoft GothicNeo"/>
              </a:rPr>
              <a:t>| </a:t>
            </a:r>
            <a:r>
              <a:rPr lang="ko-KR" altLang="en-US" sz="2438" dirty="0" err="1">
                <a:ea typeface="Microsoft GothicNeo"/>
                <a:cs typeface="Microsoft GothicNeo"/>
              </a:rPr>
              <a:t>유스케이스</a:t>
            </a:r>
            <a:endParaRPr lang="ko-KR" altLang="en-US" sz="2438" dirty="0">
              <a:ea typeface="Microsoft GothicNeo"/>
              <a:cs typeface="Microsoft GothicNeo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025CB8-FBAA-D516-C83C-83D33CC30049}"/>
              </a:ext>
            </a:extLst>
          </p:cNvPr>
          <p:cNvSpPr/>
          <p:nvPr/>
        </p:nvSpPr>
        <p:spPr>
          <a:xfrm>
            <a:off x="170483" y="1262063"/>
            <a:ext cx="9556060" cy="47555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D51E02-CB09-B675-CB36-D1487BBB88D3}"/>
              </a:ext>
            </a:extLst>
          </p:cNvPr>
          <p:cNvGrpSpPr/>
          <p:nvPr/>
        </p:nvGrpSpPr>
        <p:grpSpPr>
          <a:xfrm>
            <a:off x="80756" y="1051202"/>
            <a:ext cx="1543327" cy="1693674"/>
            <a:chOff x="176696" y="668131"/>
            <a:chExt cx="1899479" cy="2084522"/>
          </a:xfrm>
        </p:grpSpPr>
        <p:pic>
          <p:nvPicPr>
            <p:cNvPr id="5" name="그림 4" descr="블랙, 어둠, 디자인이(가) 표시된 사진&#10;&#10;자동 생성된 설명">
              <a:extLst>
                <a:ext uri="{FF2B5EF4-FFF2-40B4-BE49-F238E27FC236}">
                  <a16:creationId xmlns:a16="http://schemas.microsoft.com/office/drawing/2014/main" id="{1FFDC502-3698-CB43-4FC0-71AA717D5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96" y="668131"/>
              <a:ext cx="1899479" cy="18994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A3D28-2A79-F687-0C7E-3FC720A9323C}"/>
                </a:ext>
              </a:extLst>
            </p:cNvPr>
            <p:cNvSpPr txBox="1"/>
            <p:nvPr/>
          </p:nvSpPr>
          <p:spPr>
            <a:xfrm>
              <a:off x="699881" y="2383321"/>
              <a:ext cx="8474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463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비회원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823010-5C97-496B-5040-C2F2400AA2F3}"/>
              </a:ext>
            </a:extLst>
          </p:cNvPr>
          <p:cNvGrpSpPr/>
          <p:nvPr/>
        </p:nvGrpSpPr>
        <p:grpSpPr>
          <a:xfrm>
            <a:off x="80756" y="2585555"/>
            <a:ext cx="1543327" cy="1693674"/>
            <a:chOff x="176696" y="668131"/>
            <a:chExt cx="1899479" cy="2084522"/>
          </a:xfrm>
        </p:grpSpPr>
        <p:pic>
          <p:nvPicPr>
            <p:cNvPr id="13" name="그림 12" descr="블랙, 어둠, 디자인이(가) 표시된 사진&#10;&#10;자동 생성된 설명">
              <a:extLst>
                <a:ext uri="{FF2B5EF4-FFF2-40B4-BE49-F238E27FC236}">
                  <a16:creationId xmlns:a16="http://schemas.microsoft.com/office/drawing/2014/main" id="{60C5AD1C-89C1-256D-B4C9-918E64C1E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96" y="668131"/>
              <a:ext cx="1899479" cy="18994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27C32B-D196-E81E-514B-B03014D17B2E}"/>
                </a:ext>
              </a:extLst>
            </p:cNvPr>
            <p:cNvSpPr txBox="1"/>
            <p:nvPr/>
          </p:nvSpPr>
          <p:spPr>
            <a:xfrm>
              <a:off x="699881" y="2383321"/>
              <a:ext cx="111249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463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일반회원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1C043D-586A-84D8-D765-59B1213DE2AE}"/>
              </a:ext>
            </a:extLst>
          </p:cNvPr>
          <p:cNvGrpSpPr/>
          <p:nvPr/>
        </p:nvGrpSpPr>
        <p:grpSpPr>
          <a:xfrm>
            <a:off x="80755" y="4272447"/>
            <a:ext cx="1543327" cy="1693674"/>
            <a:chOff x="176696" y="668131"/>
            <a:chExt cx="1899479" cy="2084522"/>
          </a:xfrm>
        </p:grpSpPr>
        <p:pic>
          <p:nvPicPr>
            <p:cNvPr id="16" name="그림 15" descr="블랙, 어둠, 디자인이(가) 표시된 사진&#10;&#10;자동 생성된 설명">
              <a:extLst>
                <a:ext uri="{FF2B5EF4-FFF2-40B4-BE49-F238E27FC236}">
                  <a16:creationId xmlns:a16="http://schemas.microsoft.com/office/drawing/2014/main" id="{167F5561-180A-DC84-F315-E68A9474B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96" y="668131"/>
              <a:ext cx="1899479" cy="189947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060F3-0B26-48C4-4E65-6AEF70E6E29F}"/>
                </a:ext>
              </a:extLst>
            </p:cNvPr>
            <p:cNvSpPr txBox="1"/>
            <p:nvPr/>
          </p:nvSpPr>
          <p:spPr>
            <a:xfrm>
              <a:off x="699881" y="2383321"/>
              <a:ext cx="111249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463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관리자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0752A1-4F8A-19E7-37F2-595ECF76B9E1}"/>
              </a:ext>
            </a:extLst>
          </p:cNvPr>
          <p:cNvSpPr/>
          <p:nvPr/>
        </p:nvSpPr>
        <p:spPr>
          <a:xfrm>
            <a:off x="2385911" y="1694851"/>
            <a:ext cx="6353134" cy="414544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E212D4-9EAF-806A-3CDB-9726361D1868}"/>
              </a:ext>
            </a:extLst>
          </p:cNvPr>
          <p:cNvSpPr txBox="1"/>
          <p:nvPr/>
        </p:nvSpPr>
        <p:spPr>
          <a:xfrm>
            <a:off x="5188351" y="1378920"/>
            <a:ext cx="814508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63" dirty="0">
                <a:solidFill>
                  <a:schemeClr val="bg1"/>
                </a:solidFill>
                <a:ea typeface="Microsoft GothicNeo"/>
                <a:cs typeface="Microsoft GothicNeo"/>
              </a:rPr>
              <a:t>System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704DF9-D175-3ED5-D319-BE2D3728CD60}"/>
              </a:ext>
            </a:extLst>
          </p:cNvPr>
          <p:cNvGrpSpPr/>
          <p:nvPr/>
        </p:nvGrpSpPr>
        <p:grpSpPr>
          <a:xfrm>
            <a:off x="2678244" y="1821920"/>
            <a:ext cx="969698" cy="581509"/>
            <a:chOff x="3156275" y="2165838"/>
            <a:chExt cx="1193474" cy="71570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5AF5B10-754A-37BF-834F-75EDED0537FE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0EE286-ACD2-5A85-396E-869210370C0E}"/>
                </a:ext>
              </a:extLst>
            </p:cNvPr>
            <p:cNvSpPr txBox="1"/>
            <p:nvPr/>
          </p:nvSpPr>
          <p:spPr>
            <a:xfrm>
              <a:off x="3156275" y="2345429"/>
              <a:ext cx="1193474" cy="37910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63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회원가입</a:t>
              </a:r>
              <a:endParaRPr lang="ko-KR" sz="1463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6A4698-4639-7E49-A7BC-9E1405189F1C}"/>
              </a:ext>
            </a:extLst>
          </p:cNvPr>
          <p:cNvGrpSpPr/>
          <p:nvPr/>
        </p:nvGrpSpPr>
        <p:grpSpPr>
          <a:xfrm>
            <a:off x="2678243" y="3361795"/>
            <a:ext cx="969698" cy="581509"/>
            <a:chOff x="3156275" y="2165838"/>
            <a:chExt cx="1193474" cy="715703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2CF80F6-9500-A0A3-92A5-7551164F182C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08F29F-32BA-1343-FA17-8F8555E9946A}"/>
                </a:ext>
              </a:extLst>
            </p:cNvPr>
            <p:cNvSpPr txBox="1"/>
            <p:nvPr/>
          </p:nvSpPr>
          <p:spPr>
            <a:xfrm>
              <a:off x="3156275" y="2345429"/>
              <a:ext cx="1193474" cy="37910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63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로그인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559D0A-8303-BBD4-DB21-03D62C6D901E}"/>
              </a:ext>
            </a:extLst>
          </p:cNvPr>
          <p:cNvGrpSpPr/>
          <p:nvPr/>
        </p:nvGrpSpPr>
        <p:grpSpPr>
          <a:xfrm>
            <a:off x="2678241" y="5100107"/>
            <a:ext cx="969698" cy="581509"/>
            <a:chOff x="3156275" y="2165838"/>
            <a:chExt cx="1193474" cy="71570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5657AA6-522C-55E6-0DA6-D39629B47EB6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29F434-0580-C929-6650-A6E5DD55971A}"/>
                </a:ext>
              </a:extLst>
            </p:cNvPr>
            <p:cNvSpPr txBox="1"/>
            <p:nvPr/>
          </p:nvSpPr>
          <p:spPr>
            <a:xfrm>
              <a:off x="3156275" y="2345429"/>
              <a:ext cx="1193474" cy="37910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63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로그아웃</a:t>
              </a: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279E9D6-BBD2-C8E2-CF63-8AA3F3628CB2}"/>
              </a:ext>
            </a:extLst>
          </p:cNvPr>
          <p:cNvCxnSpPr/>
          <p:nvPr/>
        </p:nvCxnSpPr>
        <p:spPr>
          <a:xfrm>
            <a:off x="3128633" y="3942225"/>
            <a:ext cx="20637" cy="11636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32C830-E6AC-22FE-C040-8D41EDD620C4}"/>
              </a:ext>
            </a:extLst>
          </p:cNvPr>
          <p:cNvCxnSpPr>
            <a:cxnSpLocks/>
          </p:cNvCxnSpPr>
          <p:nvPr/>
        </p:nvCxnSpPr>
        <p:spPr>
          <a:xfrm>
            <a:off x="3112758" y="2402349"/>
            <a:ext cx="12699" cy="965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6B3095-C97C-6354-1315-572057A2B4C4}"/>
              </a:ext>
            </a:extLst>
          </p:cNvPr>
          <p:cNvGrpSpPr/>
          <p:nvPr/>
        </p:nvGrpSpPr>
        <p:grpSpPr>
          <a:xfrm>
            <a:off x="4273680" y="4663544"/>
            <a:ext cx="1168135" cy="581509"/>
            <a:chOff x="3048814" y="2165838"/>
            <a:chExt cx="1437704" cy="71570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BDF05D9-5EE4-455B-1D6F-4884569D7EC0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9215B7-6D23-C9D1-A738-63EFEE80B79E}"/>
                </a:ext>
              </a:extLst>
            </p:cNvPr>
            <p:cNvSpPr txBox="1"/>
            <p:nvPr/>
          </p:nvSpPr>
          <p:spPr>
            <a:xfrm>
              <a:off x="3048814" y="2345429"/>
              <a:ext cx="1437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63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관리자메뉴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2AE57B2-F566-A60E-D1F2-1638C01D8F6F}"/>
              </a:ext>
            </a:extLst>
          </p:cNvPr>
          <p:cNvGrpSpPr/>
          <p:nvPr/>
        </p:nvGrpSpPr>
        <p:grpSpPr>
          <a:xfrm>
            <a:off x="4273680" y="2163232"/>
            <a:ext cx="1168135" cy="581509"/>
            <a:chOff x="3048814" y="2165838"/>
            <a:chExt cx="1437704" cy="71570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FD29B47-4D83-E97E-AF41-268477681235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82D1FD-2DF6-981B-EC3D-67BD8123CBD6}"/>
                </a:ext>
              </a:extLst>
            </p:cNvPr>
            <p:cNvSpPr txBox="1"/>
            <p:nvPr/>
          </p:nvSpPr>
          <p:spPr>
            <a:xfrm>
              <a:off x="3048814" y="2345429"/>
              <a:ext cx="1437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63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사용자메뉴</a:t>
              </a: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3348A1F-8EE2-B3E8-A447-9BAE644F7F84}"/>
              </a:ext>
            </a:extLst>
          </p:cNvPr>
          <p:cNvCxnSpPr>
            <a:cxnSpLocks/>
          </p:cNvCxnSpPr>
          <p:nvPr/>
        </p:nvCxnSpPr>
        <p:spPr>
          <a:xfrm flipV="1">
            <a:off x="3684257" y="2438863"/>
            <a:ext cx="647699" cy="12255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03BD51B-41E2-F9A1-E1F5-960FF46C7712}"/>
              </a:ext>
            </a:extLst>
          </p:cNvPr>
          <p:cNvCxnSpPr>
            <a:cxnSpLocks/>
          </p:cNvCxnSpPr>
          <p:nvPr/>
        </p:nvCxnSpPr>
        <p:spPr>
          <a:xfrm>
            <a:off x="3684257" y="3672348"/>
            <a:ext cx="647699" cy="12747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ACE2E41-F77B-E7F4-7555-B9BEFA1C58AF}"/>
              </a:ext>
            </a:extLst>
          </p:cNvPr>
          <p:cNvGrpSpPr/>
          <p:nvPr/>
        </p:nvGrpSpPr>
        <p:grpSpPr>
          <a:xfrm>
            <a:off x="5813554" y="2687107"/>
            <a:ext cx="1168135" cy="581509"/>
            <a:chOff x="3048814" y="2165838"/>
            <a:chExt cx="1437704" cy="715703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3D856BD-03CC-ACF0-3035-B7D601A67CEC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2DC240-412A-6FBE-1139-8A183D9B4237}"/>
                </a:ext>
              </a:extLst>
            </p:cNvPr>
            <p:cNvSpPr txBox="1"/>
            <p:nvPr/>
          </p:nvSpPr>
          <p:spPr>
            <a:xfrm>
              <a:off x="3048814" y="2345429"/>
              <a:ext cx="1437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63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식당 목록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EBE1802-A93F-C153-E0AB-27647A58AB63}"/>
              </a:ext>
            </a:extLst>
          </p:cNvPr>
          <p:cNvGrpSpPr/>
          <p:nvPr/>
        </p:nvGrpSpPr>
        <p:grpSpPr>
          <a:xfrm>
            <a:off x="5813554" y="1798106"/>
            <a:ext cx="1168135" cy="581509"/>
            <a:chOff x="3048814" y="2165838"/>
            <a:chExt cx="1437704" cy="715703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2730FC5-5679-6CBF-02BB-25552794C438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ACE699-B328-FFBD-3860-7B305617FAD6}"/>
                </a:ext>
              </a:extLst>
            </p:cNvPr>
            <p:cNvSpPr txBox="1"/>
            <p:nvPr/>
          </p:nvSpPr>
          <p:spPr>
            <a:xfrm>
              <a:off x="3048814" y="2345429"/>
              <a:ext cx="1437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63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식당 검색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7DA90CA-3D5E-23CE-801B-8F11A71CE9BF}"/>
              </a:ext>
            </a:extLst>
          </p:cNvPr>
          <p:cNvGrpSpPr/>
          <p:nvPr/>
        </p:nvGrpSpPr>
        <p:grpSpPr>
          <a:xfrm>
            <a:off x="5813554" y="3607857"/>
            <a:ext cx="1168135" cy="581509"/>
            <a:chOff x="3048814" y="2165838"/>
            <a:chExt cx="1437704" cy="715703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ACDE183-1F81-6F51-77FA-5513D85C36ED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0DB703-1643-DCD0-26F7-CF114AF40453}"/>
                </a:ext>
              </a:extLst>
            </p:cNvPr>
            <p:cNvSpPr txBox="1"/>
            <p:nvPr/>
          </p:nvSpPr>
          <p:spPr>
            <a:xfrm>
              <a:off x="3048814" y="2345429"/>
              <a:ext cx="1437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1463" dirty="0">
                  <a:solidFill>
                    <a:schemeClr val="bg1"/>
                  </a:solidFill>
                  <a:ea typeface="+mn-lt"/>
                  <a:cs typeface="+mn-lt"/>
                </a:rPr>
                <a:t>식당 추가</a:t>
              </a:r>
              <a:endParaRPr lang="ko-KR" sz="1463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3AD015C-45C8-8C3A-9D32-F2DF699A4633}"/>
              </a:ext>
            </a:extLst>
          </p:cNvPr>
          <p:cNvGrpSpPr/>
          <p:nvPr/>
        </p:nvGrpSpPr>
        <p:grpSpPr>
          <a:xfrm>
            <a:off x="5813554" y="4377794"/>
            <a:ext cx="1168135" cy="581509"/>
            <a:chOff x="3048814" y="2165838"/>
            <a:chExt cx="1437704" cy="715703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B71B2978-10DD-6C71-0A17-4FF40320016D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6DB969-0052-CEB9-21F1-488C243C5802}"/>
                </a:ext>
              </a:extLst>
            </p:cNvPr>
            <p:cNvSpPr txBox="1"/>
            <p:nvPr/>
          </p:nvSpPr>
          <p:spPr>
            <a:xfrm>
              <a:off x="3048814" y="2345429"/>
              <a:ext cx="1437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463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식당 수정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9CEF7A-29EB-3960-92EE-31C518002201}"/>
              </a:ext>
            </a:extLst>
          </p:cNvPr>
          <p:cNvGrpSpPr/>
          <p:nvPr/>
        </p:nvGrpSpPr>
        <p:grpSpPr>
          <a:xfrm>
            <a:off x="5869117" y="5163606"/>
            <a:ext cx="1168135" cy="581509"/>
            <a:chOff x="3048814" y="2165838"/>
            <a:chExt cx="1437704" cy="71570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1207139-E470-E7B1-64B3-A47997E82F26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BACAB1-6CC8-01BC-A9D3-3F62C419B1CA}"/>
                </a:ext>
              </a:extLst>
            </p:cNvPr>
            <p:cNvSpPr txBox="1"/>
            <p:nvPr/>
          </p:nvSpPr>
          <p:spPr>
            <a:xfrm>
              <a:off x="3048814" y="2345429"/>
              <a:ext cx="1437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1463" dirty="0">
                  <a:solidFill>
                    <a:schemeClr val="bg1"/>
                  </a:solidFill>
                  <a:ea typeface="+mn-lt"/>
                  <a:cs typeface="+mn-lt"/>
                </a:rPr>
                <a:t>식당 삭제</a:t>
              </a:r>
              <a:endParaRPr lang="ko-KR" sz="1463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7462B37-A151-D690-A82D-42CA1E886A99}"/>
              </a:ext>
            </a:extLst>
          </p:cNvPr>
          <p:cNvGrpSpPr/>
          <p:nvPr/>
        </p:nvGrpSpPr>
        <p:grpSpPr>
          <a:xfrm>
            <a:off x="7385179" y="1821919"/>
            <a:ext cx="1168135" cy="581509"/>
            <a:chOff x="3048814" y="2165838"/>
            <a:chExt cx="1437704" cy="71570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038A531-0613-5770-FC44-B14D6C460719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2E12E4-AD12-06EE-08D4-A1F6B0452EF1}"/>
                </a:ext>
              </a:extLst>
            </p:cNvPr>
            <p:cNvSpPr txBox="1"/>
            <p:nvPr/>
          </p:nvSpPr>
          <p:spPr>
            <a:xfrm>
              <a:off x="3048814" y="2345429"/>
              <a:ext cx="1437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1463" dirty="0">
                  <a:solidFill>
                    <a:schemeClr val="bg1"/>
                  </a:solidFill>
                  <a:ea typeface="+mn-lt"/>
                  <a:cs typeface="+mn-lt"/>
                </a:rPr>
                <a:t>메뉴 주문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ABB5C2B-3DFB-4102-035A-DC6EADA0CD62}"/>
              </a:ext>
            </a:extLst>
          </p:cNvPr>
          <p:cNvGrpSpPr/>
          <p:nvPr/>
        </p:nvGrpSpPr>
        <p:grpSpPr>
          <a:xfrm>
            <a:off x="4273678" y="3393544"/>
            <a:ext cx="1168135" cy="581509"/>
            <a:chOff x="3048814" y="2165838"/>
            <a:chExt cx="1437704" cy="71570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F3C6729-072C-311C-3BAA-5573A225AE06}"/>
                </a:ext>
              </a:extLst>
            </p:cNvPr>
            <p:cNvSpPr/>
            <p:nvPr/>
          </p:nvSpPr>
          <p:spPr>
            <a:xfrm>
              <a:off x="3157414" y="2165838"/>
              <a:ext cx="1185901" cy="71570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4AEDB4B-F65A-0BED-16D2-F73846387FC4}"/>
                </a:ext>
              </a:extLst>
            </p:cNvPr>
            <p:cNvSpPr txBox="1"/>
            <p:nvPr/>
          </p:nvSpPr>
          <p:spPr>
            <a:xfrm>
              <a:off x="3048814" y="2345429"/>
              <a:ext cx="143770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sz="1463" dirty="0">
                  <a:solidFill>
                    <a:schemeClr val="bg1"/>
                  </a:solidFill>
                  <a:ea typeface="+mn-lt"/>
                  <a:cs typeface="+mn-lt"/>
                </a:rPr>
                <a:t>사용자인증</a:t>
              </a:r>
              <a:endParaRPr lang="ko-KR" sz="1463" dirty="0"/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FF07FF4-30EA-BBCD-34BF-8AA55865D801}"/>
              </a:ext>
            </a:extLst>
          </p:cNvPr>
          <p:cNvCxnSpPr>
            <a:cxnSpLocks/>
          </p:cNvCxnSpPr>
          <p:nvPr/>
        </p:nvCxnSpPr>
        <p:spPr>
          <a:xfrm flipV="1">
            <a:off x="4819319" y="2740488"/>
            <a:ext cx="4763" cy="66198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CE7190E-B393-70E3-EDA2-F00231511182}"/>
              </a:ext>
            </a:extLst>
          </p:cNvPr>
          <p:cNvCxnSpPr>
            <a:cxnSpLocks/>
          </p:cNvCxnSpPr>
          <p:nvPr/>
        </p:nvCxnSpPr>
        <p:spPr>
          <a:xfrm flipH="1">
            <a:off x="4816144" y="3942224"/>
            <a:ext cx="11113" cy="72707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3A487C8-70B4-63F6-B71D-D55342AEA46E}"/>
              </a:ext>
            </a:extLst>
          </p:cNvPr>
          <p:cNvCxnSpPr>
            <a:cxnSpLocks/>
          </p:cNvCxnSpPr>
          <p:nvPr/>
        </p:nvCxnSpPr>
        <p:spPr>
          <a:xfrm flipV="1">
            <a:off x="5335256" y="2145176"/>
            <a:ext cx="520699" cy="3206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D76BC59-1E82-85D4-A30C-0C4F82D70FA1}"/>
              </a:ext>
            </a:extLst>
          </p:cNvPr>
          <p:cNvCxnSpPr>
            <a:cxnSpLocks/>
          </p:cNvCxnSpPr>
          <p:nvPr/>
        </p:nvCxnSpPr>
        <p:spPr>
          <a:xfrm>
            <a:off x="5335256" y="2481724"/>
            <a:ext cx="576262" cy="5207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B94735B-DE1C-851F-B416-3D2E6FF04510}"/>
              </a:ext>
            </a:extLst>
          </p:cNvPr>
          <p:cNvCxnSpPr>
            <a:cxnSpLocks/>
          </p:cNvCxnSpPr>
          <p:nvPr/>
        </p:nvCxnSpPr>
        <p:spPr>
          <a:xfrm flipV="1">
            <a:off x="5327319" y="4677238"/>
            <a:ext cx="600074" cy="344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09E37DF-47DD-D6B8-ECFB-5BD78208E26E}"/>
              </a:ext>
            </a:extLst>
          </p:cNvPr>
          <p:cNvCxnSpPr>
            <a:cxnSpLocks/>
          </p:cNvCxnSpPr>
          <p:nvPr/>
        </p:nvCxnSpPr>
        <p:spPr>
          <a:xfrm>
            <a:off x="5335256" y="4982035"/>
            <a:ext cx="584199" cy="4492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14C4931-6D5A-5368-EE4C-81637B1EB4E7}"/>
              </a:ext>
            </a:extLst>
          </p:cNvPr>
          <p:cNvCxnSpPr>
            <a:cxnSpLocks/>
          </p:cNvCxnSpPr>
          <p:nvPr/>
        </p:nvCxnSpPr>
        <p:spPr>
          <a:xfrm flipV="1">
            <a:off x="5343192" y="3915237"/>
            <a:ext cx="568325" cy="1090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87DFD72-F3E9-0A50-F6D9-818DCDCCFB25}"/>
              </a:ext>
            </a:extLst>
          </p:cNvPr>
          <p:cNvCxnSpPr>
            <a:cxnSpLocks/>
          </p:cNvCxnSpPr>
          <p:nvPr/>
        </p:nvCxnSpPr>
        <p:spPr>
          <a:xfrm>
            <a:off x="6867194" y="2124537"/>
            <a:ext cx="623885" cy="47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612180E-209A-88B2-126C-278ED36B37D9}"/>
              </a:ext>
            </a:extLst>
          </p:cNvPr>
          <p:cNvCxnSpPr>
            <a:cxnSpLocks/>
          </p:cNvCxnSpPr>
          <p:nvPr/>
        </p:nvCxnSpPr>
        <p:spPr>
          <a:xfrm>
            <a:off x="1168730" y="1943296"/>
            <a:ext cx="1504285" cy="177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710253A-25D6-B16B-AE04-A593D379F89F}"/>
              </a:ext>
            </a:extLst>
          </p:cNvPr>
          <p:cNvCxnSpPr>
            <a:cxnSpLocks/>
          </p:cNvCxnSpPr>
          <p:nvPr/>
        </p:nvCxnSpPr>
        <p:spPr>
          <a:xfrm>
            <a:off x="1262657" y="3471927"/>
            <a:ext cx="1418957" cy="1416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B74A399-9BAD-3253-3686-1AC8E071FB07}"/>
              </a:ext>
            </a:extLst>
          </p:cNvPr>
          <p:cNvCxnSpPr>
            <a:cxnSpLocks/>
          </p:cNvCxnSpPr>
          <p:nvPr/>
        </p:nvCxnSpPr>
        <p:spPr>
          <a:xfrm flipV="1">
            <a:off x="1191882" y="3644832"/>
            <a:ext cx="1466581" cy="1561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2743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F42A3-B550-7849-98D7-E9F6AFAD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0" y="401077"/>
            <a:ext cx="8048624" cy="1105730"/>
          </a:xfrm>
        </p:spPr>
        <p:txBody>
          <a:bodyPr/>
          <a:lstStyle/>
          <a:p>
            <a:r>
              <a:rPr lang="en-US" altLang="ko-KR" sz="2438" dirty="0">
                <a:ea typeface="Microsoft GothicNeo"/>
                <a:cs typeface="Microsoft GothicNeo"/>
              </a:rPr>
              <a:t>| </a:t>
            </a:r>
            <a:r>
              <a:rPr lang="ko-KR" altLang="en-US" sz="2438" dirty="0">
                <a:ea typeface="Microsoft GothicNeo"/>
                <a:cs typeface="Microsoft GothicNeo"/>
              </a:rPr>
              <a:t>테이블 명세서 </a:t>
            </a:r>
            <a:r>
              <a:rPr lang="en-US" altLang="ko-KR" sz="2438" dirty="0">
                <a:ea typeface="Microsoft GothicNeo"/>
                <a:cs typeface="Microsoft GothicNeo"/>
              </a:rPr>
              <a:t>(</a:t>
            </a:r>
            <a:r>
              <a:rPr lang="ko-KR" altLang="en-US" sz="2438" dirty="0">
                <a:ea typeface="Microsoft GothicNeo"/>
                <a:cs typeface="Microsoft GothicNeo"/>
              </a:rPr>
              <a:t>기획 단계</a:t>
            </a:r>
            <a:r>
              <a:rPr lang="en-US" altLang="ko-KR" sz="2438" dirty="0">
                <a:ea typeface="Microsoft GothicNeo"/>
                <a:cs typeface="Microsoft GothicNeo"/>
              </a:rPr>
              <a:t>)</a:t>
            </a:r>
            <a:endParaRPr lang="ko-KR" altLang="en-US" sz="2438" dirty="0">
              <a:ea typeface="Microsoft GothicNeo"/>
              <a:cs typeface="Microsoft GothicNeo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025CB8-FBAA-D516-C83C-83D33CC30049}"/>
              </a:ext>
            </a:extLst>
          </p:cNvPr>
          <p:cNvSpPr/>
          <p:nvPr/>
        </p:nvSpPr>
        <p:spPr>
          <a:xfrm>
            <a:off x="170483" y="1262063"/>
            <a:ext cx="9506917" cy="50720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C409BB3-5913-D321-E6FD-A193F5583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784685"/>
              </p:ext>
            </p:extLst>
          </p:nvPr>
        </p:nvGraphicFramePr>
        <p:xfrm>
          <a:off x="541735" y="2725192"/>
          <a:ext cx="8184945" cy="86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989">
                  <a:extLst>
                    <a:ext uri="{9D8B030D-6E8A-4147-A177-3AD203B41FA5}">
                      <a16:colId xmlns:a16="http://schemas.microsoft.com/office/drawing/2014/main" val="1430507175"/>
                    </a:ext>
                  </a:extLst>
                </a:gridCol>
                <a:gridCol w="1636989">
                  <a:extLst>
                    <a:ext uri="{9D8B030D-6E8A-4147-A177-3AD203B41FA5}">
                      <a16:colId xmlns:a16="http://schemas.microsoft.com/office/drawing/2014/main" val="3520994229"/>
                    </a:ext>
                  </a:extLst>
                </a:gridCol>
                <a:gridCol w="1636989">
                  <a:extLst>
                    <a:ext uri="{9D8B030D-6E8A-4147-A177-3AD203B41FA5}">
                      <a16:colId xmlns:a16="http://schemas.microsoft.com/office/drawing/2014/main" val="904220126"/>
                    </a:ext>
                  </a:extLst>
                </a:gridCol>
                <a:gridCol w="1636989">
                  <a:extLst>
                    <a:ext uri="{9D8B030D-6E8A-4147-A177-3AD203B41FA5}">
                      <a16:colId xmlns:a16="http://schemas.microsoft.com/office/drawing/2014/main" val="2738434804"/>
                    </a:ext>
                  </a:extLst>
                </a:gridCol>
                <a:gridCol w="1636989">
                  <a:extLst>
                    <a:ext uri="{9D8B030D-6E8A-4147-A177-3AD203B41FA5}">
                      <a16:colId xmlns:a16="http://schemas.microsoft.com/office/drawing/2014/main" val="3881635570"/>
                    </a:ext>
                  </a:extLst>
                </a:gridCol>
              </a:tblGrid>
              <a:tr h="2847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CODE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NAME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PNUMBER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ADDRESS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KIND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627668689"/>
                  </a:ext>
                </a:extLst>
              </a:tr>
              <a:tr h="2847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NUMBER(10)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VARCHAR2(30)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VARCHAR2(30)</a:t>
                      </a:r>
                      <a:endParaRPr lang="ko-KR" sz="14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VARCHAR2(100</a:t>
                      </a:r>
                      <a:r>
                        <a:rPr lang="ko-KR" sz="14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)</a:t>
                      </a:r>
                      <a:endParaRPr lang="ko-KR" sz="140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NUMBER(10)</a:t>
                      </a: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1460440686"/>
                  </a:ext>
                </a:extLst>
              </a:tr>
              <a:tr h="2847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 err="1"/>
                        <a:t>식당_코드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 err="1"/>
                        <a:t>식당_이름</a:t>
                      </a:r>
                      <a:endParaRPr lang="ko-KR" altLang="en-US" sz="14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noProof="0" dirty="0" err="1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식당_전화번호</a:t>
                      </a:r>
                      <a:endParaRPr lang="ko-KR" altLang="en-US" sz="1400" b="0" i="0" u="none" strike="noStrike" noProof="0" dirty="0">
                        <a:solidFill>
                          <a:srgbClr val="000000"/>
                        </a:solidFill>
                        <a:latin typeface="Microsoft GothicNeo"/>
                        <a:ea typeface="Microsoft GothicNeo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noProof="0" dirty="0" err="1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식당_주소</a:t>
                      </a:r>
                      <a:endParaRPr lang="ko-KR" altLang="en-US" sz="1400" b="0" i="0" u="none" strike="noStrike" noProof="0" dirty="0">
                        <a:solidFill>
                          <a:srgbClr val="000000"/>
                        </a:solidFill>
                        <a:latin typeface="Microsoft GothicNeo"/>
                        <a:ea typeface="Microsoft GothicNeo"/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noProof="0" dirty="0" err="1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식당_종류</a:t>
                      </a:r>
                      <a:endParaRPr lang="ko-KR" altLang="en-US" sz="1400" b="0" i="0" u="none" strike="noStrike" noProof="0" dirty="0">
                        <a:solidFill>
                          <a:srgbClr val="000000"/>
                        </a:solidFill>
                        <a:latin typeface="Microsoft GothicNeo"/>
                        <a:ea typeface="Microsoft GothicNeo"/>
                      </a:endParaRPr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26017349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9CBB7D-0567-9BD9-38C7-656BDB0B2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90687"/>
              </p:ext>
            </p:extLst>
          </p:nvPr>
        </p:nvGraphicFramePr>
        <p:xfrm>
          <a:off x="550209" y="3873156"/>
          <a:ext cx="6630512" cy="90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628">
                  <a:extLst>
                    <a:ext uri="{9D8B030D-6E8A-4147-A177-3AD203B41FA5}">
                      <a16:colId xmlns:a16="http://schemas.microsoft.com/office/drawing/2014/main" val="1430507175"/>
                    </a:ext>
                  </a:extLst>
                </a:gridCol>
                <a:gridCol w="1657628">
                  <a:extLst>
                    <a:ext uri="{9D8B030D-6E8A-4147-A177-3AD203B41FA5}">
                      <a16:colId xmlns:a16="http://schemas.microsoft.com/office/drawing/2014/main" val="3520994229"/>
                    </a:ext>
                  </a:extLst>
                </a:gridCol>
                <a:gridCol w="1657628">
                  <a:extLst>
                    <a:ext uri="{9D8B030D-6E8A-4147-A177-3AD203B41FA5}">
                      <a16:colId xmlns:a16="http://schemas.microsoft.com/office/drawing/2014/main" val="904220126"/>
                    </a:ext>
                  </a:extLst>
                </a:gridCol>
                <a:gridCol w="1657628">
                  <a:extLst>
                    <a:ext uri="{9D8B030D-6E8A-4147-A177-3AD203B41FA5}">
                      <a16:colId xmlns:a16="http://schemas.microsoft.com/office/drawing/2014/main" val="2738434804"/>
                    </a:ext>
                  </a:extLst>
                </a:gridCol>
              </a:tblGrid>
              <a:tr h="3016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CODE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NAME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PRICE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KIND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627668689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NUMBER(10)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VARCHAR2(30)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VARCHAR2(30)</a:t>
                      </a:r>
                      <a:endParaRPr lang="ko-KR" sz="14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NUMBER(10)</a:t>
                      </a:r>
                      <a:endParaRPr lang="ko-KR" sz="14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460440686"/>
                  </a:ext>
                </a:extLst>
              </a:tr>
              <a:tr h="3013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 err="1"/>
                        <a:t>음식_코드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i="0" u="none" strike="noStrike" noProof="0" dirty="0" err="1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음식_이름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i="0" u="none" strike="noStrike" noProof="0" dirty="0">
                          <a:solidFill>
                            <a:srgbClr val="000000"/>
                          </a:solidFill>
                        </a:rPr>
                        <a:t>음식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</a:rPr>
                        <a:t>가격</a:t>
                      </a:r>
                      <a:endParaRPr lang="ko-KR" sz="14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음식_종류</a:t>
                      </a:r>
                      <a:endParaRPr lang="en-US" altLang="ko-KR" sz="1400" b="0" i="0" u="none" strike="noStrike" noProof="0" dirty="0">
                        <a:solidFill>
                          <a:srgbClr val="000000"/>
                        </a:solidFill>
                        <a:latin typeface="Microsoft GothicNeo"/>
                        <a:ea typeface="Microsoft GothicNeo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6017349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B8A546B-FF07-812B-E55C-A0121C1C8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413877"/>
              </p:ext>
            </p:extLst>
          </p:nvPr>
        </p:nvGraphicFramePr>
        <p:xfrm>
          <a:off x="550334" y="1537228"/>
          <a:ext cx="6329536" cy="86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384">
                  <a:extLst>
                    <a:ext uri="{9D8B030D-6E8A-4147-A177-3AD203B41FA5}">
                      <a16:colId xmlns:a16="http://schemas.microsoft.com/office/drawing/2014/main" val="1430507175"/>
                    </a:ext>
                  </a:extLst>
                </a:gridCol>
                <a:gridCol w="1582384">
                  <a:extLst>
                    <a:ext uri="{9D8B030D-6E8A-4147-A177-3AD203B41FA5}">
                      <a16:colId xmlns:a16="http://schemas.microsoft.com/office/drawing/2014/main" val="3520994229"/>
                    </a:ext>
                  </a:extLst>
                </a:gridCol>
                <a:gridCol w="1582384">
                  <a:extLst>
                    <a:ext uri="{9D8B030D-6E8A-4147-A177-3AD203B41FA5}">
                      <a16:colId xmlns:a16="http://schemas.microsoft.com/office/drawing/2014/main" val="904220126"/>
                    </a:ext>
                  </a:extLst>
                </a:gridCol>
                <a:gridCol w="1582384">
                  <a:extLst>
                    <a:ext uri="{9D8B030D-6E8A-4147-A177-3AD203B41FA5}">
                      <a16:colId xmlns:a16="http://schemas.microsoft.com/office/drawing/2014/main" val="2738434804"/>
                    </a:ext>
                  </a:extLst>
                </a:gridCol>
              </a:tblGrid>
              <a:tr h="2847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ID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PWD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NAME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CODE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627668689"/>
                  </a:ext>
                </a:extLst>
              </a:tr>
              <a:tr h="28479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VARCHAR2(30)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VARCHAR2(30)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VARCHAR2(30)</a:t>
                      </a:r>
                      <a:endParaRPr lang="ko-KR" sz="14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NUMBER(10)</a:t>
                      </a:r>
                      <a:endParaRPr lang="ko-KR" altLang="en-US" sz="14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460440686"/>
                  </a:ext>
                </a:extLst>
              </a:tr>
              <a:tr h="2847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회원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_</a:t>
                      </a:r>
                      <a:r>
                        <a:rPr lang="en-US" altLang="ko-KR" sz="1400" b="0" i="0" u="none" strike="noStrike" noProof="0" err="1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아이디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i="0" u="none" strike="noStrike" noProof="0" dirty="0">
                          <a:solidFill>
                            <a:srgbClr val="000000"/>
                          </a:solidFill>
                        </a:rPr>
                        <a:t>회원</a:t>
                      </a:r>
                      <a:r>
                        <a:rPr lang="en-US" altLang="ko-KR" sz="1400" b="0" i="0" u="none" strike="noStrike" noProof="0" dirty="0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</a:rPr>
                        <a:t>비밀번호</a:t>
                      </a:r>
                      <a:endParaRPr lang="en-US" altLang="ko-KR" sz="1400" b="0" i="0" u="none" strike="noStrike" noProof="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</a:rPr>
                        <a:t>회원_이름</a:t>
                      </a:r>
                      <a:endParaRPr lang="en-US" altLang="ko-KR" sz="1400" b="0" i="0" u="none" strike="noStrike" noProof="0" dirty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i="0" u="none" strike="noStrike" noProof="0" dirty="0" err="1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회원_권한</a:t>
                      </a:r>
                      <a:endParaRPr lang="en-US" altLang="ko-KR" sz="1400" b="0" i="0" u="none" strike="noStrike" noProof="0" dirty="0">
                        <a:solidFill>
                          <a:srgbClr val="000000"/>
                        </a:solidFill>
                        <a:latin typeface="Microsoft GothicNeo"/>
                        <a:ea typeface="Microsoft GothicNeo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601734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23FE9AC-F85B-4ACF-003E-0E5999808BA6}"/>
              </a:ext>
            </a:extLst>
          </p:cNvPr>
          <p:cNvSpPr txBox="1"/>
          <p:nvPr/>
        </p:nvSpPr>
        <p:spPr>
          <a:xfrm>
            <a:off x="541734" y="1279261"/>
            <a:ext cx="4265083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63" b="1" dirty="0">
                <a:solidFill>
                  <a:schemeClr val="bg1"/>
                </a:solidFill>
                <a:ea typeface="Microsoft GothicNeo"/>
                <a:cs typeface="Microsoft GothicNeo"/>
              </a:rPr>
              <a:t>|</a:t>
            </a:r>
            <a:r>
              <a:rPr lang="ko-KR" altLang="en-US" sz="1463" dirty="0">
                <a:solidFill>
                  <a:schemeClr val="bg1"/>
                </a:solidFill>
                <a:ea typeface="Microsoft GothicNeo"/>
                <a:cs typeface="Microsoft GothicNeo"/>
              </a:rPr>
              <a:t> 계정 테이블(FOOD_ACCOUNT)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4124F-6F23-799E-2C98-8792594F3908}"/>
              </a:ext>
            </a:extLst>
          </p:cNvPr>
          <p:cNvSpPr txBox="1"/>
          <p:nvPr/>
        </p:nvSpPr>
        <p:spPr>
          <a:xfrm>
            <a:off x="541733" y="2464609"/>
            <a:ext cx="4265083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63" b="1" dirty="0">
                <a:solidFill>
                  <a:schemeClr val="bg1"/>
                </a:solidFill>
                <a:ea typeface="Microsoft GothicNeo"/>
                <a:cs typeface="Microsoft GothicNeo"/>
              </a:rPr>
              <a:t>|</a:t>
            </a:r>
            <a:r>
              <a:rPr lang="ko-KR" altLang="en-US" sz="1463" dirty="0">
                <a:solidFill>
                  <a:schemeClr val="bg1"/>
                </a:solidFill>
                <a:ea typeface="Microsoft GothicNeo"/>
                <a:cs typeface="Microsoft GothicNeo"/>
              </a:rPr>
              <a:t> 식당 테이블(RESTAURANT)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BC0DC-F36B-99EF-289C-905649B9478B}"/>
              </a:ext>
            </a:extLst>
          </p:cNvPr>
          <p:cNvSpPr txBox="1"/>
          <p:nvPr/>
        </p:nvSpPr>
        <p:spPr>
          <a:xfrm>
            <a:off x="550331" y="3609577"/>
            <a:ext cx="4265083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63" b="1" dirty="0">
                <a:solidFill>
                  <a:schemeClr val="bg1"/>
                </a:solidFill>
                <a:ea typeface="Microsoft GothicNeo"/>
                <a:cs typeface="Microsoft GothicNeo"/>
              </a:rPr>
              <a:t>|</a:t>
            </a:r>
            <a:r>
              <a:rPr lang="ko-KR" altLang="en-US" sz="1463" dirty="0">
                <a:solidFill>
                  <a:schemeClr val="bg1"/>
                </a:solidFill>
                <a:ea typeface="Microsoft GothicNeo"/>
                <a:cs typeface="Microsoft GothicNeo"/>
              </a:rPr>
              <a:t> 음식 테이블(FOODMENU)</a:t>
            </a:r>
            <a:endParaRPr lang="ko-KR" sz="1463" dirty="0">
              <a:solidFill>
                <a:schemeClr val="bg1"/>
              </a:solidFill>
            </a:endParaRPr>
          </a:p>
        </p:txBody>
      </p:sp>
      <p:pic>
        <p:nvPicPr>
          <p:cNvPr id="12" name="그림 11" descr="Key - Free security icons">
            <a:extLst>
              <a:ext uri="{FF2B5EF4-FFF2-40B4-BE49-F238E27FC236}">
                <a16:creationId xmlns:a16="http://schemas.microsoft.com/office/drawing/2014/main" id="{C112C399-8ED2-532C-4D1D-35A9A87D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1592262"/>
            <a:ext cx="165101" cy="165102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3749584-6C44-C7F6-A787-60947EBF3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444847"/>
              </p:ext>
            </p:extLst>
          </p:nvPr>
        </p:nvGraphicFramePr>
        <p:xfrm>
          <a:off x="610401" y="5111404"/>
          <a:ext cx="6630512" cy="908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628">
                  <a:extLst>
                    <a:ext uri="{9D8B030D-6E8A-4147-A177-3AD203B41FA5}">
                      <a16:colId xmlns:a16="http://schemas.microsoft.com/office/drawing/2014/main" val="1430507175"/>
                    </a:ext>
                  </a:extLst>
                </a:gridCol>
                <a:gridCol w="1657628">
                  <a:extLst>
                    <a:ext uri="{9D8B030D-6E8A-4147-A177-3AD203B41FA5}">
                      <a16:colId xmlns:a16="http://schemas.microsoft.com/office/drawing/2014/main" val="3520994229"/>
                    </a:ext>
                  </a:extLst>
                </a:gridCol>
                <a:gridCol w="1657628">
                  <a:extLst>
                    <a:ext uri="{9D8B030D-6E8A-4147-A177-3AD203B41FA5}">
                      <a16:colId xmlns:a16="http://schemas.microsoft.com/office/drawing/2014/main" val="904220126"/>
                    </a:ext>
                  </a:extLst>
                </a:gridCol>
                <a:gridCol w="1657628">
                  <a:extLst>
                    <a:ext uri="{9D8B030D-6E8A-4147-A177-3AD203B41FA5}">
                      <a16:colId xmlns:a16="http://schemas.microsoft.com/office/drawing/2014/main" val="2738434804"/>
                    </a:ext>
                  </a:extLst>
                </a:gridCol>
              </a:tblGrid>
              <a:tr h="3016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dirty="0"/>
                        <a:t>CODE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dirty="0"/>
                        <a:t>ID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dirty="0"/>
                        <a:t>PROGRESS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dirty="0"/>
                        <a:t>PRICE</a:t>
                      </a: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3627668689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</a:rPr>
                        <a:t>NUMBER(10)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VARCHAR2(30)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NUMBER(10)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500" b="0" i="0" u="none" strike="noStrike" noProof="0" dirty="0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NUMBER(10)</a:t>
                      </a:r>
                      <a:endParaRPr lang="ko-KR" altLang="en-US" sz="1500" dirty="0"/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1460440686"/>
                  </a:ext>
                </a:extLst>
              </a:tr>
              <a:tr h="3013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500" b="0" i="0" u="none" strike="noStrike" noProof="0" dirty="0" err="1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주문_번호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0" i="0" u="none" strike="noStrike" noProof="0" dirty="0" err="1">
                          <a:solidFill>
                            <a:srgbClr val="000000"/>
                          </a:solidFill>
                        </a:rPr>
                        <a:t>주문_사용자ID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noProof="0" dirty="0" err="1">
                          <a:solidFill>
                            <a:srgbClr val="000000"/>
                          </a:solidFill>
                        </a:rPr>
                        <a:t>주문_상태</a:t>
                      </a:r>
                    </a:p>
                  </a:txBody>
                  <a:tcPr marL="74295" marR="74295" marT="37148" marB="37148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500" b="0" i="0" u="none" strike="noStrike" noProof="0" dirty="0" err="1">
                          <a:solidFill>
                            <a:srgbClr val="000000"/>
                          </a:solidFill>
                          <a:latin typeface="Microsoft GothicNeo"/>
                          <a:ea typeface="Microsoft GothicNeo"/>
                        </a:rPr>
                        <a:t>주문_가격</a:t>
                      </a:r>
                      <a:endParaRPr lang="en-US" altLang="ko-KR" sz="1500" b="0" i="0" u="none" strike="noStrike" noProof="0" dirty="0">
                        <a:solidFill>
                          <a:srgbClr val="000000"/>
                        </a:solidFill>
                        <a:latin typeface="Microsoft GothicNeo"/>
                        <a:ea typeface="Microsoft GothicNeo"/>
                      </a:endParaRPr>
                    </a:p>
                  </a:txBody>
                  <a:tcPr marL="74295" marR="74295" marT="37148" marB="37148" anchor="ctr"/>
                </a:tc>
                <a:extLst>
                  <a:ext uri="{0D108BD9-81ED-4DB2-BD59-A6C34878D82A}">
                    <a16:rowId xmlns:a16="http://schemas.microsoft.com/office/drawing/2014/main" val="26017349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1932437-B720-4925-732A-C41A24D8164A}"/>
              </a:ext>
            </a:extLst>
          </p:cNvPr>
          <p:cNvSpPr txBox="1"/>
          <p:nvPr/>
        </p:nvSpPr>
        <p:spPr>
          <a:xfrm>
            <a:off x="550333" y="4848860"/>
            <a:ext cx="4265083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63" b="1" dirty="0">
                <a:solidFill>
                  <a:schemeClr val="bg1"/>
                </a:solidFill>
                <a:ea typeface="Microsoft GothicNeo"/>
                <a:cs typeface="Microsoft GothicNeo"/>
              </a:rPr>
              <a:t>|</a:t>
            </a:r>
            <a:r>
              <a:rPr lang="ko-KR" altLang="en-US" sz="1463" dirty="0">
                <a:solidFill>
                  <a:schemeClr val="bg1"/>
                </a:solidFill>
                <a:ea typeface="Microsoft GothicNeo"/>
                <a:cs typeface="Microsoft GothicNeo"/>
              </a:rPr>
              <a:t> 주문 테이블(ORDERS)</a:t>
            </a:r>
          </a:p>
        </p:txBody>
      </p:sp>
      <p:pic>
        <p:nvPicPr>
          <p:cNvPr id="19" name="그림 18" descr="Key - Free security icons">
            <a:extLst>
              <a:ext uri="{FF2B5EF4-FFF2-40B4-BE49-F238E27FC236}">
                <a16:creationId xmlns:a16="http://schemas.microsoft.com/office/drawing/2014/main" id="{AA74743D-0940-D3F7-0EE4-3167AAB0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25" y="2770318"/>
            <a:ext cx="165101" cy="165102"/>
          </a:xfrm>
          <a:prstGeom prst="rect">
            <a:avLst/>
          </a:prstGeom>
        </p:spPr>
      </p:pic>
      <p:pic>
        <p:nvPicPr>
          <p:cNvPr id="20" name="그림 19" descr="Key - Free security icons">
            <a:extLst>
              <a:ext uri="{FF2B5EF4-FFF2-40B4-BE49-F238E27FC236}">
                <a16:creationId xmlns:a16="http://schemas.microsoft.com/office/drawing/2014/main" id="{5F8AAFB3-EA5F-0F1C-3793-403D26238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24" y="3948377"/>
            <a:ext cx="165101" cy="165102"/>
          </a:xfrm>
          <a:prstGeom prst="rect">
            <a:avLst/>
          </a:prstGeom>
        </p:spPr>
      </p:pic>
      <p:pic>
        <p:nvPicPr>
          <p:cNvPr id="22" name="그림 21" descr="그래픽, 원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2603F253-53C7-02D9-FDC5-0F7D323FC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024" y="5162549"/>
            <a:ext cx="170260" cy="196056"/>
          </a:xfrm>
          <a:prstGeom prst="rect">
            <a:avLst/>
          </a:prstGeom>
        </p:spPr>
      </p:pic>
      <p:pic>
        <p:nvPicPr>
          <p:cNvPr id="10" name="그림 9" descr="Key - Free security icons">
            <a:extLst>
              <a:ext uri="{FF2B5EF4-FFF2-40B4-BE49-F238E27FC236}">
                <a16:creationId xmlns:a16="http://schemas.microsoft.com/office/drawing/2014/main" id="{FB24565F-9514-0B8B-842B-E54B3D85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20" y="5182979"/>
            <a:ext cx="165101" cy="16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779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1C2DD61-51C6-28D0-43BB-3E86E4B93F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1" t="3424" r="14740" b="11570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718C60A-9E47-9ABB-73C7-F4AAFDC0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220" y="239152"/>
            <a:ext cx="8048624" cy="1105730"/>
          </a:xfrm>
        </p:spPr>
        <p:txBody>
          <a:bodyPr/>
          <a:lstStyle/>
          <a:p>
            <a:pPr algn="ctr"/>
            <a:r>
              <a:rPr lang="en-US" altLang="ko-KR" dirty="0">
                <a:ea typeface="Microsoft GothicNeo"/>
                <a:cs typeface="Microsoft GothicNeo"/>
              </a:rPr>
              <a:t>ERD </a:t>
            </a:r>
            <a:r>
              <a:rPr lang="ko-KR" altLang="en-US" dirty="0">
                <a:ea typeface="Microsoft GothicNeo"/>
                <a:cs typeface="Microsoft GothicNeo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22019269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10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1125" y="0"/>
            <a:ext cx="5584875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5540" y="5151666"/>
            <a:ext cx="79808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906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391DB8F-CD1E-4B48-81D6-9781BA3F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3280" y="-1"/>
            <a:ext cx="7392720" cy="6858000"/>
          </a:xfrm>
          <a:custGeom>
            <a:avLst/>
            <a:gdLst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6873692 w 9098732"/>
              <a:gd name="connsiteY2" fmla="*/ 1553955 h 6858000"/>
              <a:gd name="connsiteX3" fmla="*/ 8235629 w 9098732"/>
              <a:gd name="connsiteY3" fmla="*/ 4 h 6858000"/>
              <a:gd name="connsiteX4" fmla="*/ 8235630 w 9098732"/>
              <a:gd name="connsiteY4" fmla="*/ 2 h 6858000"/>
              <a:gd name="connsiteX5" fmla="*/ 8235632 w 9098732"/>
              <a:gd name="connsiteY5" fmla="*/ 0 h 6858000"/>
              <a:gd name="connsiteX6" fmla="*/ 9098732 w 9098732"/>
              <a:gd name="connsiteY6" fmla="*/ 0 h 6858000"/>
              <a:gd name="connsiteX7" fmla="*/ 9098732 w 9098732"/>
              <a:gd name="connsiteY7" fmla="*/ 6858000 h 6858000"/>
              <a:gd name="connsiteX8" fmla="*/ 6873692 w 9098732"/>
              <a:gd name="connsiteY8" fmla="*/ 6858000 h 6858000"/>
              <a:gd name="connsiteX9" fmla="*/ 2225040 w 9098732"/>
              <a:gd name="connsiteY9" fmla="*/ 6858000 h 6858000"/>
              <a:gd name="connsiteX10" fmla="*/ 0 w 9098732"/>
              <a:gd name="connsiteY10" fmla="*/ 6858000 h 6858000"/>
              <a:gd name="connsiteX11" fmla="*/ 6010589 w 9098732"/>
              <a:gd name="connsiteY11" fmla="*/ 4 h 6858000"/>
              <a:gd name="connsiteX12" fmla="*/ 6010590 w 9098732"/>
              <a:gd name="connsiteY12" fmla="*/ 2 h 6858000"/>
              <a:gd name="connsiteX0" fmla="*/ 6010592 w 9098732"/>
              <a:gd name="connsiteY0" fmla="*/ 0 h 6858000"/>
              <a:gd name="connsiteX1" fmla="*/ 6873692 w 9098732"/>
              <a:gd name="connsiteY1" fmla="*/ 0 h 6858000"/>
              <a:gd name="connsiteX2" fmla="*/ 8235629 w 9098732"/>
              <a:gd name="connsiteY2" fmla="*/ 4 h 6858000"/>
              <a:gd name="connsiteX3" fmla="*/ 8235630 w 9098732"/>
              <a:gd name="connsiteY3" fmla="*/ 2 h 6858000"/>
              <a:gd name="connsiteX4" fmla="*/ 8235632 w 9098732"/>
              <a:gd name="connsiteY4" fmla="*/ 0 h 6858000"/>
              <a:gd name="connsiteX5" fmla="*/ 9098732 w 9098732"/>
              <a:gd name="connsiteY5" fmla="*/ 0 h 6858000"/>
              <a:gd name="connsiteX6" fmla="*/ 9098732 w 9098732"/>
              <a:gd name="connsiteY6" fmla="*/ 6858000 h 6858000"/>
              <a:gd name="connsiteX7" fmla="*/ 6873692 w 9098732"/>
              <a:gd name="connsiteY7" fmla="*/ 6858000 h 6858000"/>
              <a:gd name="connsiteX8" fmla="*/ 2225040 w 9098732"/>
              <a:gd name="connsiteY8" fmla="*/ 6858000 h 6858000"/>
              <a:gd name="connsiteX9" fmla="*/ 0 w 9098732"/>
              <a:gd name="connsiteY9" fmla="*/ 6858000 h 6858000"/>
              <a:gd name="connsiteX10" fmla="*/ 6010589 w 9098732"/>
              <a:gd name="connsiteY10" fmla="*/ 4 h 6858000"/>
              <a:gd name="connsiteX11" fmla="*/ 6010590 w 9098732"/>
              <a:gd name="connsiteY11" fmla="*/ 2 h 6858000"/>
              <a:gd name="connsiteX12" fmla="*/ 6010592 w 9098732"/>
              <a:gd name="connsiteY12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8235632 w 9098732"/>
              <a:gd name="connsiteY3" fmla="*/ 0 h 6858000"/>
              <a:gd name="connsiteX4" fmla="*/ 9098732 w 9098732"/>
              <a:gd name="connsiteY4" fmla="*/ 0 h 6858000"/>
              <a:gd name="connsiteX5" fmla="*/ 9098732 w 9098732"/>
              <a:gd name="connsiteY5" fmla="*/ 6858000 h 6858000"/>
              <a:gd name="connsiteX6" fmla="*/ 6873692 w 9098732"/>
              <a:gd name="connsiteY6" fmla="*/ 6858000 h 6858000"/>
              <a:gd name="connsiteX7" fmla="*/ 2225040 w 9098732"/>
              <a:gd name="connsiteY7" fmla="*/ 6858000 h 6858000"/>
              <a:gd name="connsiteX8" fmla="*/ 0 w 9098732"/>
              <a:gd name="connsiteY8" fmla="*/ 6858000 h 6858000"/>
              <a:gd name="connsiteX9" fmla="*/ 6010589 w 9098732"/>
              <a:gd name="connsiteY9" fmla="*/ 4 h 6858000"/>
              <a:gd name="connsiteX10" fmla="*/ 6010590 w 9098732"/>
              <a:gd name="connsiteY10" fmla="*/ 2 h 6858000"/>
              <a:gd name="connsiteX11" fmla="*/ 6010592 w 9098732"/>
              <a:gd name="connsiteY11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6873692 w 9098732"/>
              <a:gd name="connsiteY5" fmla="*/ 6858000 h 6858000"/>
              <a:gd name="connsiteX6" fmla="*/ 2225040 w 9098732"/>
              <a:gd name="connsiteY6" fmla="*/ 6858000 h 6858000"/>
              <a:gd name="connsiteX7" fmla="*/ 0 w 9098732"/>
              <a:gd name="connsiteY7" fmla="*/ 6858000 h 6858000"/>
              <a:gd name="connsiteX8" fmla="*/ 6010589 w 9098732"/>
              <a:gd name="connsiteY8" fmla="*/ 4 h 6858000"/>
              <a:gd name="connsiteX9" fmla="*/ 6010590 w 9098732"/>
              <a:gd name="connsiteY9" fmla="*/ 2 h 6858000"/>
              <a:gd name="connsiteX10" fmla="*/ 6010592 w 9098732"/>
              <a:gd name="connsiteY10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2225040 w 9098732"/>
              <a:gd name="connsiteY5" fmla="*/ 6858000 h 6858000"/>
              <a:gd name="connsiteX6" fmla="*/ 0 w 9098732"/>
              <a:gd name="connsiteY6" fmla="*/ 6858000 h 6858000"/>
              <a:gd name="connsiteX7" fmla="*/ 6010589 w 9098732"/>
              <a:gd name="connsiteY7" fmla="*/ 4 h 6858000"/>
              <a:gd name="connsiteX8" fmla="*/ 6010590 w 9098732"/>
              <a:gd name="connsiteY8" fmla="*/ 2 h 6858000"/>
              <a:gd name="connsiteX9" fmla="*/ 6010592 w 9098732"/>
              <a:gd name="connsiteY9" fmla="*/ 0 h 6858000"/>
              <a:gd name="connsiteX0" fmla="*/ 6010592 w 9098732"/>
              <a:gd name="connsiteY0" fmla="*/ 0 h 6858000"/>
              <a:gd name="connsiteX1" fmla="*/ 8235629 w 9098732"/>
              <a:gd name="connsiteY1" fmla="*/ 4 h 6858000"/>
              <a:gd name="connsiteX2" fmla="*/ 8235630 w 9098732"/>
              <a:gd name="connsiteY2" fmla="*/ 2 h 6858000"/>
              <a:gd name="connsiteX3" fmla="*/ 9098732 w 9098732"/>
              <a:gd name="connsiteY3" fmla="*/ 0 h 6858000"/>
              <a:gd name="connsiteX4" fmla="*/ 9098732 w 9098732"/>
              <a:gd name="connsiteY4" fmla="*/ 6858000 h 6858000"/>
              <a:gd name="connsiteX5" fmla="*/ 0 w 9098732"/>
              <a:gd name="connsiteY5" fmla="*/ 6858000 h 6858000"/>
              <a:gd name="connsiteX6" fmla="*/ 6010589 w 9098732"/>
              <a:gd name="connsiteY6" fmla="*/ 4 h 6858000"/>
              <a:gd name="connsiteX7" fmla="*/ 6010590 w 9098732"/>
              <a:gd name="connsiteY7" fmla="*/ 2 h 6858000"/>
              <a:gd name="connsiteX8" fmla="*/ 6010592 w 909873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8C14DDD-9CA7-C0F2-8AFB-3C52D4035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3203240"/>
            <a:ext cx="4024312" cy="2511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4800" cap="all" spc="300"/>
              <a:t>클래스</a:t>
            </a:r>
            <a:r>
              <a:rPr lang="en-US" altLang="ko-KR" sz="4800" cap="all" spc="300"/>
              <a:t> </a:t>
            </a:r>
            <a:r>
              <a:rPr lang="ko-KR" altLang="en-US" sz="4800" cap="all" spc="300"/>
              <a:t>다이어그램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F4F3E9F-290A-B7E8-30F3-7C92A225F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7" y="145443"/>
            <a:ext cx="4229118" cy="6407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96732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EB70D4EA-CB7D-2C99-2F84-8D9C976CA2DE}"/>
              </a:ext>
            </a:extLst>
          </p:cNvPr>
          <p:cNvSpPr txBox="1">
            <a:spLocks/>
          </p:cNvSpPr>
          <p:nvPr/>
        </p:nvSpPr>
        <p:spPr>
          <a:xfrm>
            <a:off x="76270" y="401077"/>
            <a:ext cx="8048624" cy="1105730"/>
          </a:xfrm>
          <a:prstGeom prst="rect">
            <a:avLst/>
          </a:prstGeom>
        </p:spPr>
        <p:txBody>
          <a:bodyPr lIns="89154" tIns="89154" rIns="89154" bIns="74295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38" dirty="0">
                <a:ea typeface="Microsoft GothicNeo"/>
                <a:cs typeface="Microsoft GothicNeo"/>
              </a:rPr>
              <a:t>| </a:t>
            </a:r>
            <a:r>
              <a:rPr lang="ko-KR" altLang="en-US" sz="2438" dirty="0">
                <a:ea typeface="Microsoft GothicNeo"/>
                <a:cs typeface="Microsoft GothicNeo"/>
              </a:rPr>
              <a:t>기능 구현 </a:t>
            </a:r>
            <a:r>
              <a:rPr lang="en-US" altLang="ko-KR" sz="2438" dirty="0">
                <a:ea typeface="Microsoft GothicNeo"/>
                <a:cs typeface="Microsoft GothicNeo"/>
              </a:rPr>
              <a:t>- </a:t>
            </a:r>
            <a:r>
              <a:rPr lang="ko-KR" altLang="en-US" sz="2438" dirty="0">
                <a:ea typeface="Microsoft GothicNeo"/>
                <a:cs typeface="Microsoft GothicNeo"/>
              </a:rPr>
              <a:t>로그인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AC3C5-0F08-5DB8-4E11-12664E077576}"/>
              </a:ext>
            </a:extLst>
          </p:cNvPr>
          <p:cNvSpPr txBox="1"/>
          <p:nvPr/>
        </p:nvSpPr>
        <p:spPr>
          <a:xfrm>
            <a:off x="4805759" y="2141936"/>
            <a:ext cx="3933825" cy="27783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회원가입 및 회원정보 수정 가능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로그인 또는 로그아웃</a:t>
            </a:r>
            <a:r>
              <a:rPr lang="en-US" altLang="ko-KR" dirty="0"/>
              <a:t>, </a:t>
            </a:r>
            <a:r>
              <a:rPr lang="ko-KR" altLang="en-US" dirty="0"/>
              <a:t>회원탈퇴 가능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사용자 권한에 따라 사용자 메뉴 또는 관리자 메뉴 사용 가능</a:t>
            </a:r>
            <a:endParaRPr lang="en-US" altLang="ko-KR" dirty="0">
              <a:ea typeface="Microsoft GothicNeo"/>
              <a:cs typeface="Microsoft GothicNeo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로그인 세션 유지 기능</a:t>
            </a:r>
            <a:endParaRPr lang="en-US" altLang="ko-KR" dirty="0"/>
          </a:p>
        </p:txBody>
      </p:sp>
      <p:pic>
        <p:nvPicPr>
          <p:cNvPr id="2" name="그림 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32FDCF5-F3DF-E8EE-91A7-4CEDE9E3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66" r="31884" b="18478"/>
          <a:stretch/>
        </p:blipFill>
        <p:spPr>
          <a:xfrm>
            <a:off x="1026162" y="1507935"/>
            <a:ext cx="2976139" cy="222639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8F9D6F5-0EAD-3BB0-D61E-A842CC87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0" y="3896056"/>
            <a:ext cx="2989079" cy="206692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17009168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805</Words>
  <Application>Microsoft Office PowerPoint</Application>
  <PresentationFormat>A4 용지(210x297mm)</PresentationFormat>
  <Paragraphs>258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RegattaVTI</vt:lpstr>
      <vt:lpstr>    비트바이트</vt:lpstr>
      <vt:lpstr>PowerPoint 프레젠테이션</vt:lpstr>
      <vt:lpstr>PowerPoint 프레젠테이션</vt:lpstr>
      <vt:lpstr>PowerPoint 프레젠테이션</vt:lpstr>
      <vt:lpstr>| 유스케이스</vt:lpstr>
      <vt:lpstr>| 테이블 명세서 (기획 단계)</vt:lpstr>
      <vt:lpstr>ERD 다이어그램</vt:lpstr>
      <vt:lpstr>클래스 다이어그램</vt:lpstr>
      <vt:lpstr>PowerPoint 프레젠테이션</vt:lpstr>
      <vt:lpstr>PowerPoint 프레젠테이션</vt:lpstr>
      <vt:lpstr>PowerPoint 프레젠테이션</vt:lpstr>
      <vt:lpstr>PowerPoint 프레젠테이션</vt:lpstr>
      <vt:lpstr>프로그램 시연</vt:lpstr>
      <vt:lpstr>개발 기간 및 환경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채준호</dc:creator>
  <cp:lastModifiedBy>준호 채</cp:lastModifiedBy>
  <cp:revision>595</cp:revision>
  <dcterms:created xsi:type="dcterms:W3CDTF">2024-07-30T08:09:00Z</dcterms:created>
  <dcterms:modified xsi:type="dcterms:W3CDTF">2024-08-05T05:22:14Z</dcterms:modified>
</cp:coreProperties>
</file>